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79" r:id="rId4"/>
    <p:sldId id="260" r:id="rId5"/>
    <p:sldId id="282" r:id="rId6"/>
    <p:sldId id="264" r:id="rId7"/>
    <p:sldId id="281" r:id="rId8"/>
    <p:sldId id="267" r:id="rId9"/>
    <p:sldId id="268" r:id="rId10"/>
    <p:sldId id="269" r:id="rId11"/>
    <p:sldId id="270" r:id="rId12"/>
    <p:sldId id="274" r:id="rId13"/>
    <p:sldId id="283" r:id="rId14"/>
    <p:sldId id="265" r:id="rId15"/>
    <p:sldId id="284" r:id="rId16"/>
    <p:sldId id="276" r:id="rId17"/>
    <p:sldId id="277" r:id="rId18"/>
    <p:sldId id="280"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MAHON, Kevin" initials="M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6" autoAdjust="0"/>
  </p:normalViewPr>
  <p:slideViewPr>
    <p:cSldViewPr>
      <p:cViewPr varScale="1">
        <p:scale>
          <a:sx n="76" d="100"/>
          <a:sy n="76" d="100"/>
        </p:scale>
        <p:origin x="-9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C706C1-C756-46FC-8965-297C4E67B7ED}" type="datetimeFigureOut">
              <a:rPr lang="en-AU" smtClean="0"/>
              <a:t>4/10/2021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06D7E9-C052-4769-943A-1CD3D3DD0377}" type="slidenum">
              <a:rPr lang="en-AU" smtClean="0"/>
              <a:t>‹#›</a:t>
            </a:fld>
            <a:endParaRPr lang="en-AU"/>
          </a:p>
        </p:txBody>
      </p:sp>
    </p:spTree>
    <p:extLst>
      <p:ext uri="{BB962C8B-B14F-4D97-AF65-F5344CB8AC3E}">
        <p14:creationId xmlns:p14="http://schemas.microsoft.com/office/powerpoint/2010/main" val="236103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06D7E9-C052-4769-943A-1CD3D3DD0377}" type="slidenum">
              <a:rPr lang="en-AU" smtClean="0"/>
              <a:t>1</a:t>
            </a:fld>
            <a:endParaRPr lang="en-AU"/>
          </a:p>
        </p:txBody>
      </p:sp>
    </p:spTree>
    <p:extLst>
      <p:ext uri="{BB962C8B-B14F-4D97-AF65-F5344CB8AC3E}">
        <p14:creationId xmlns:p14="http://schemas.microsoft.com/office/powerpoint/2010/main" val="354043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775C9-C1A2-43BB-900A-561E0D240F85}" type="datetimeFigureOut">
              <a:rPr lang="en-AU" smtClean="0"/>
              <a:t>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AD134A-95BC-4732-9DEA-D80AF1F830A8}"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75C9-C1A2-43BB-900A-561E0D240F85}" type="datetimeFigureOut">
              <a:rPr lang="en-AU" smtClean="0"/>
              <a:t>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75C9-C1A2-43BB-900A-561E0D240F85}" type="datetimeFigureOut">
              <a:rPr lang="en-AU" smtClean="0"/>
              <a:t>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75C9-C1A2-43BB-900A-561E0D240F85}" type="datetimeFigureOut">
              <a:rPr lang="en-AU" smtClean="0"/>
              <a:t>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75C9-C1A2-43BB-900A-561E0D240F85}" type="datetimeFigureOut">
              <a:rPr lang="en-AU" smtClean="0"/>
              <a:t>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775C9-C1A2-43BB-900A-561E0D240F85}" type="datetimeFigureOut">
              <a:rPr lang="en-AU" smtClean="0"/>
              <a:t>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3775C9-C1A2-43BB-900A-561E0D240F85}" type="datetimeFigureOut">
              <a:rPr lang="en-AU" smtClean="0"/>
              <a:t>4/10/2021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775C9-C1A2-43BB-900A-561E0D240F85}" type="datetimeFigureOut">
              <a:rPr lang="en-AU" smtClean="0"/>
              <a:t>4/10/2021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775C9-C1A2-43BB-900A-561E0D240F85}" type="datetimeFigureOut">
              <a:rPr lang="en-AU" smtClean="0"/>
              <a:t>4/10/2021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9AD134A-95BC-4732-9DEA-D80AF1F830A8}"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775C9-C1A2-43BB-900A-561E0D240F85}" type="datetimeFigureOut">
              <a:rPr lang="en-AU" smtClean="0"/>
              <a:t>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AD134A-95BC-4732-9DEA-D80AF1F830A8}"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C3775C9-C1A2-43BB-900A-561E0D240F85}" type="datetimeFigureOut">
              <a:rPr lang="en-AU" smtClean="0"/>
              <a:t>4/10/2021</a:t>
            </a:fld>
            <a:endParaRPr lang="en-AU"/>
          </a:p>
        </p:txBody>
      </p:sp>
      <p:sp>
        <p:nvSpPr>
          <p:cNvPr id="9" name="Slide Number Placeholder 8"/>
          <p:cNvSpPr>
            <a:spLocks noGrp="1"/>
          </p:cNvSpPr>
          <p:nvPr>
            <p:ph type="sldNum" sz="quarter" idx="11"/>
          </p:nvPr>
        </p:nvSpPr>
        <p:spPr/>
        <p:txBody>
          <a:bodyPr/>
          <a:lstStyle/>
          <a:p>
            <a:fld id="{89AD134A-95BC-4732-9DEA-D80AF1F830A8}"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9AD134A-95BC-4732-9DEA-D80AF1F830A8}" type="slidenum">
              <a:rPr lang="en-AU" smtClean="0"/>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C3775C9-C1A2-43BB-900A-561E0D240F85}" type="datetimeFigureOut">
              <a:rPr lang="en-AU" smtClean="0"/>
              <a:t>4/10/2021</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google.com.au/url?sa=i&amp;rct=j&amp;q=&amp;esrc=s&amp;source=images&amp;cd=&amp;cad=rja&amp;uact=8&amp;ved=0ahUKEwizzunurbDLAhUJsJQKHUMxBHwQjRwIBw&amp;url=http://www.foxsportspulse.com/club_info.cgi?client%3D1-6160-80524-0-0&amp;psig=AFQjCNHVXDYzzjLmvYvC_AZy4nUSjHfyVg&amp;ust=1457501205879203"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google.com.au/url?sa=i&amp;rct=j&amp;q=&amp;esrc=s&amp;source=images&amp;cd=&amp;cad=rja&amp;uact=8&amp;ved=0ahUKEwiYrOr-rbDLAhVBk5QKHVmODBkQjRwIBw&amp;url=https://libbytoovey.wordpress.com/&amp;psig=AFQjCNHVXDYzzjLmvYvC_AZy4nUSjHfyVg&amp;ust=1457501205879203"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au/url?sa=i&amp;rct=j&amp;q=&amp;esrc=s&amp;source=images&amp;cd=&amp;cad=rja&amp;uact=8&amp;ved=0ahUKEwiYrOr-rbDLAhVBk5QKHVmODBkQjRwIBw&amp;url=https://libbytoovey.wordpress.com/&amp;psig=AFQjCNHVXDYzzjLmvYvC_AZy4nUSjHfyVg&amp;ust=1457501205879203"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au/url?sa=i&amp;rct=j&amp;q=&amp;esrc=s&amp;source=images&amp;cd=&amp;cad=rja&amp;uact=8&amp;ved=0ahUKEwj_15Om1L_MAhVCqqYKHTIfDyYQjRwIBw&amp;url=https://twitter.com/julieghope/status/596968942159077376&amp;psig=AFQjCNGJjYuKlZqVU6bAcAzUGpFM9xvH0w&amp;ust=1462425096918287"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au/url?sa=i&amp;rct=j&amp;q=&amp;esrc=s&amp;source=images&amp;cd=&amp;cad=rja&amp;uact=8&amp;ved=0ahUKEwj_qoSqrrDLAhXGHJQKHTleAugQjRwIBw&amp;url=http://stmaryssc.com/page/5/&amp;psig=AFQjCNHVXDYzzjLmvYvC_AZy4nUSjHfyVg&amp;ust=1457501205879203"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862" y="3519714"/>
            <a:ext cx="3312368" cy="1200329"/>
          </a:xfrm>
          <a:prstGeom prst="rect">
            <a:avLst/>
          </a:prstGeom>
          <a:noFill/>
        </p:spPr>
        <p:txBody>
          <a:bodyPr wrap="square" rtlCol="0">
            <a:spAutoFit/>
          </a:bodyPr>
          <a:lstStyle/>
          <a:p>
            <a:r>
              <a:rPr lang="en-AU" dirty="0"/>
              <a:t>St Mary’s Sporting Club </a:t>
            </a:r>
          </a:p>
          <a:p>
            <a:r>
              <a:rPr lang="en-AU" dirty="0"/>
              <a:t>Player Development Program </a:t>
            </a:r>
          </a:p>
          <a:p>
            <a:endParaRPr lang="en-AU" dirty="0"/>
          </a:p>
          <a:p>
            <a:r>
              <a:rPr lang="en-AU" dirty="0"/>
              <a:t>Proudly supported by Tony Costa</a:t>
            </a:r>
          </a:p>
        </p:txBody>
      </p:sp>
      <p:cxnSp>
        <p:nvCxnSpPr>
          <p:cNvPr id="6" name="Straight Connector 5"/>
          <p:cNvCxnSpPr/>
          <p:nvPr/>
        </p:nvCxnSpPr>
        <p:spPr>
          <a:xfrm>
            <a:off x="4572000" y="4720043"/>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http://www-static.spulsecdn.net/pics/00/01/20/62/1206261_1_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261638"/>
            <a:ext cx="1428750" cy="1442720"/>
          </a:xfrm>
          <a:prstGeom prst="rect">
            <a:avLst/>
          </a:prstGeom>
          <a:noFill/>
          <a:ln>
            <a:noFill/>
          </a:ln>
        </p:spPr>
      </p:pic>
      <p:pic>
        <p:nvPicPr>
          <p:cNvPr id="12" name="Picture 11" descr="https://libbytoovey.files.wordpress.com/2012/10/stmarys2.jpg">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26600" t="32918"/>
          <a:stretch/>
        </p:blipFill>
        <p:spPr bwMode="auto">
          <a:xfrm>
            <a:off x="-3" y="2564904"/>
            <a:ext cx="3364374" cy="2088232"/>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 xmlns:a16="http://schemas.microsoft.com/office/drawing/2014/main" id="{F17FA507-F5F8-4F23-980C-8F78DB17A2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1"/>
            <a:ext cx="3364373" cy="2523279"/>
          </a:xfrm>
          <a:prstGeom prst="rect">
            <a:avLst/>
          </a:prstGeom>
        </p:spPr>
      </p:pic>
      <p:pic>
        <p:nvPicPr>
          <p:cNvPr id="5" name="Picture 4">
            <a:extLst>
              <a:ext uri="{FF2B5EF4-FFF2-40B4-BE49-F238E27FC236}">
                <a16:creationId xmlns="" xmlns:a16="http://schemas.microsoft.com/office/drawing/2014/main" id="{44D7BD10-1812-4F7F-9E4F-3D1013A496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439" t="15751" r="20075" b="29580"/>
          <a:stretch/>
        </p:blipFill>
        <p:spPr>
          <a:xfrm>
            <a:off x="0" y="4720043"/>
            <a:ext cx="3372268" cy="2137957"/>
          </a:xfrm>
          <a:prstGeom prst="rect">
            <a:avLst/>
          </a:prstGeom>
        </p:spPr>
      </p:pic>
    </p:spTree>
    <p:extLst>
      <p:ext uri="{BB962C8B-B14F-4D97-AF65-F5344CB8AC3E}">
        <p14:creationId xmlns:p14="http://schemas.microsoft.com/office/powerpoint/2010/main" val="238551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8373"/>
            <a:ext cx="7560840" cy="646331"/>
          </a:xfrm>
          <a:prstGeom prst="rect">
            <a:avLst/>
          </a:prstGeom>
          <a:noFill/>
        </p:spPr>
        <p:txBody>
          <a:bodyPr wrap="square" rtlCol="0">
            <a:spAutoFit/>
          </a:bodyPr>
          <a:lstStyle/>
          <a:p>
            <a:r>
              <a:rPr lang="en-AU" b="1" dirty="0"/>
              <a:t>Our on field / court focus with our youth players is focused on their physical and mental preparation for their football and netball….</a:t>
            </a:r>
          </a:p>
        </p:txBody>
      </p:sp>
      <p:sp>
        <p:nvSpPr>
          <p:cNvPr id="5" name="TextBox 4"/>
          <p:cNvSpPr txBox="1"/>
          <p:nvPr/>
        </p:nvSpPr>
        <p:spPr>
          <a:xfrm>
            <a:off x="251520" y="873336"/>
            <a:ext cx="1476000" cy="5580000"/>
          </a:xfrm>
          <a:prstGeom prst="rect">
            <a:avLst/>
          </a:prstGeom>
          <a:solidFill>
            <a:schemeClr val="tx2"/>
          </a:solidFill>
        </p:spPr>
        <p:txBody>
          <a:bodyPr wrap="square" rtlCol="0" anchor="ctr">
            <a:spAutoFit/>
          </a:bodyPr>
          <a:lstStyle>
            <a:defPPr>
              <a:defRPr lang="en-US"/>
            </a:defPPr>
            <a:lvl1pPr algn="ctr">
              <a:defRPr b="1">
                <a:solidFill>
                  <a:schemeClr val="bg1"/>
                </a:solidFill>
              </a:defRPr>
            </a:lvl1pPr>
          </a:lstStyle>
          <a:p>
            <a:r>
              <a:rPr lang="en-AU" dirty="0"/>
              <a:t>On-Field Development</a:t>
            </a:r>
          </a:p>
        </p:txBody>
      </p:sp>
      <p:sp>
        <p:nvSpPr>
          <p:cNvPr id="8" name="TextBox 7"/>
          <p:cNvSpPr txBox="1"/>
          <p:nvPr/>
        </p:nvSpPr>
        <p:spPr>
          <a:xfrm>
            <a:off x="1835696" y="873336"/>
            <a:ext cx="6552728" cy="369332"/>
          </a:xfrm>
          <a:prstGeom prst="rect">
            <a:avLst/>
          </a:prstGeom>
          <a:solidFill>
            <a:schemeClr val="bg2">
              <a:lumMod val="50000"/>
            </a:schemeClr>
          </a:solidFill>
        </p:spPr>
        <p:txBody>
          <a:bodyPr wrap="square" rtlCol="0">
            <a:spAutoFit/>
          </a:bodyPr>
          <a:lstStyle/>
          <a:p>
            <a:pPr algn="ctr"/>
            <a:r>
              <a:rPr lang="en-AU" b="1" dirty="0">
                <a:solidFill>
                  <a:schemeClr val="bg1"/>
                </a:solidFill>
              </a:rPr>
              <a:t>Youth Football and Netball – (13 – 17)</a:t>
            </a:r>
          </a:p>
        </p:txBody>
      </p:sp>
      <p:graphicFrame>
        <p:nvGraphicFramePr>
          <p:cNvPr id="6" name="Table 5"/>
          <p:cNvGraphicFramePr>
            <a:graphicFrameLocks noGrp="1"/>
          </p:cNvGraphicFramePr>
          <p:nvPr>
            <p:extLst>
              <p:ext uri="{D42A27DB-BD31-4B8C-83A1-F6EECF244321}">
                <p14:modId xmlns:p14="http://schemas.microsoft.com/office/powerpoint/2010/main" val="704252455"/>
              </p:ext>
            </p:extLst>
          </p:nvPr>
        </p:nvGraphicFramePr>
        <p:xfrm>
          <a:off x="1835696" y="1340769"/>
          <a:ext cx="6552728" cy="5112569"/>
        </p:xfrm>
        <a:graphic>
          <a:graphicData uri="http://schemas.openxmlformats.org/drawingml/2006/table">
            <a:tbl>
              <a:tblPr firstRow="1" firstCol="1" bandRow="1">
                <a:tableStyleId>{5C22544A-7EE6-4342-B048-85BDC9FD1C3A}</a:tableStyleId>
              </a:tblPr>
              <a:tblGrid>
                <a:gridCol w="1080120">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576064">
                  <a:extLst>
                    <a:ext uri="{9D8B030D-6E8A-4147-A177-3AD203B41FA5}">
                      <a16:colId xmlns="" xmlns:a16="http://schemas.microsoft.com/office/drawing/2014/main" val="20003"/>
                    </a:ext>
                  </a:extLst>
                </a:gridCol>
              </a:tblGrid>
              <a:tr h="358069">
                <a:tc>
                  <a:txBody>
                    <a:bodyPr/>
                    <a:lstStyle/>
                    <a:p>
                      <a:pPr>
                        <a:lnSpc>
                          <a:spcPct val="107000"/>
                        </a:lnSpc>
                        <a:spcAft>
                          <a:spcPts val="0"/>
                        </a:spcAft>
                      </a:pPr>
                      <a:r>
                        <a:rPr lang="en-AU" sz="1100" dirty="0">
                          <a:effectLst/>
                        </a:rPr>
                        <a:t>Program</a:t>
                      </a:r>
                      <a:endParaRPr lang="en-AU" sz="1100" dirty="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dirty="0">
                          <a:effectLst/>
                        </a:rPr>
                        <a:t>Summary</a:t>
                      </a:r>
                      <a:endParaRPr lang="en-AU" sz="1100" dirty="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a:effectLst/>
                        </a:rPr>
                        <a:t>Football / Netball</a:t>
                      </a:r>
                      <a:endParaRPr lang="en-AU" sz="110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dirty="0">
                          <a:effectLst/>
                        </a:rPr>
                        <a:t>Age group</a:t>
                      </a:r>
                      <a:endParaRPr lang="en-AU" sz="1100" dirty="0">
                        <a:effectLst/>
                        <a:latin typeface="Calibri"/>
                        <a:ea typeface="Calibri"/>
                        <a:cs typeface="Times New Roman"/>
                      </a:endParaRPr>
                    </a:p>
                  </a:txBody>
                  <a:tcPr marL="59202" marR="59202" marT="0" marB="0">
                    <a:solidFill>
                      <a:schemeClr val="tx2"/>
                    </a:solidFill>
                  </a:tcPr>
                </a:tc>
                <a:extLst>
                  <a:ext uri="{0D108BD9-81ED-4DB2-BD59-A6C34878D82A}">
                    <a16:rowId xmlns="" xmlns:a16="http://schemas.microsoft.com/office/drawing/2014/main" val="10000"/>
                  </a:ext>
                </a:extLst>
              </a:tr>
              <a:tr h="1269431">
                <a:tc>
                  <a:txBody>
                    <a:bodyPr/>
                    <a:lstStyle/>
                    <a:p>
                      <a:pPr>
                        <a:lnSpc>
                          <a:spcPct val="107000"/>
                        </a:lnSpc>
                        <a:spcAft>
                          <a:spcPts val="0"/>
                        </a:spcAft>
                      </a:pPr>
                      <a:r>
                        <a:rPr lang="en-AU" sz="1100">
                          <a:effectLst/>
                        </a:rPr>
                        <a:t>Access to fully functional gymnasium</a:t>
                      </a:r>
                      <a:endParaRPr lang="en-AU" sz="110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dirty="0">
                          <a:effectLst/>
                        </a:rPr>
                        <a:t>St. Mary’s will continue its investment in the gymnasium to ensure the equipment available enables all players to access a wide range of good functioning equipment to support their development. Access to the gymnasium will remain </a:t>
                      </a:r>
                      <a:r>
                        <a:rPr lang="en-AU" sz="1100" kern="1200" dirty="0">
                          <a:solidFill>
                            <a:schemeClr val="dk1"/>
                          </a:solidFill>
                          <a:effectLst/>
                          <a:latin typeface="+mn-lt"/>
                          <a:ea typeface="+mn-ea"/>
                          <a:cs typeface="+mn-cs"/>
                        </a:rPr>
                        <a:t>available 24/7 via a pass code for all players too access. </a:t>
                      </a:r>
                    </a:p>
                    <a:p>
                      <a:pPr>
                        <a:lnSpc>
                          <a:spcPct val="107000"/>
                        </a:lnSpc>
                        <a:spcAft>
                          <a:spcPts val="0"/>
                        </a:spcAft>
                      </a:pPr>
                      <a:r>
                        <a:rPr lang="en-AU" sz="1100" dirty="0">
                          <a:effectLst/>
                        </a:rPr>
                        <a:t>Club does not advise those younger than 16 to use gym unless approval given from parent.</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All</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16-17</a:t>
                      </a:r>
                    </a:p>
                    <a:p>
                      <a:pPr>
                        <a:lnSpc>
                          <a:spcPct val="107000"/>
                        </a:lnSpc>
                        <a:spcAft>
                          <a:spcPts val="0"/>
                        </a:spcAft>
                      </a:pPr>
                      <a:r>
                        <a:rPr lang="en-AU" sz="1100">
                          <a:effectLst/>
                        </a:rPr>
                        <a:t> </a:t>
                      </a:r>
                      <a:endParaRPr lang="en-AU" sz="1100">
                        <a:effectLst/>
                        <a:latin typeface="Calibri"/>
                        <a:ea typeface="Calibri"/>
                        <a:cs typeface="Times New Roman"/>
                      </a:endParaRPr>
                    </a:p>
                  </a:txBody>
                  <a:tcPr marL="59202" marR="59202" marT="0" marB="0"/>
                </a:tc>
                <a:extLst>
                  <a:ext uri="{0D108BD9-81ED-4DB2-BD59-A6C34878D82A}">
                    <a16:rowId xmlns="" xmlns:a16="http://schemas.microsoft.com/office/drawing/2014/main" val="10001"/>
                  </a:ext>
                </a:extLst>
              </a:tr>
              <a:tr h="2154570">
                <a:tc>
                  <a:txBody>
                    <a:bodyPr/>
                    <a:lstStyle/>
                    <a:p>
                      <a:pPr>
                        <a:lnSpc>
                          <a:spcPct val="107000"/>
                        </a:lnSpc>
                        <a:spcAft>
                          <a:spcPts val="0"/>
                        </a:spcAft>
                      </a:pPr>
                      <a:r>
                        <a:rPr lang="en-AU" sz="1100">
                          <a:effectLst/>
                        </a:rPr>
                        <a:t>Summer Program</a:t>
                      </a:r>
                      <a:endParaRPr lang="en-AU" sz="110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dirty="0">
                          <a:effectLst/>
                        </a:rPr>
                        <a:t>The club will develop an optional development program over summer for anyone interested. This will not be a pre season but a development program which will cover things such as running technique, skill sessions, dieticians session.</a:t>
                      </a:r>
                    </a:p>
                    <a:p>
                      <a:pPr>
                        <a:lnSpc>
                          <a:spcPct val="107000"/>
                        </a:lnSpc>
                        <a:spcAft>
                          <a:spcPts val="0"/>
                        </a:spcAft>
                      </a:pPr>
                      <a:r>
                        <a:rPr lang="en-AU" sz="1100" dirty="0">
                          <a:effectLst/>
                        </a:rPr>
                        <a:t>Also look at sessions on proper use of gymnasium equipment and teach proper stretching techniques, establish some pre training routines and importance of rehabilitation.</a:t>
                      </a:r>
                    </a:p>
                    <a:p>
                      <a:pPr>
                        <a:lnSpc>
                          <a:spcPct val="107000"/>
                        </a:lnSpc>
                        <a:spcAft>
                          <a:spcPts val="0"/>
                        </a:spcAft>
                      </a:pPr>
                      <a:r>
                        <a:rPr lang="en-AU" sz="1100" dirty="0">
                          <a:effectLst/>
                        </a:rPr>
                        <a:t>Look at gaining access to some elite facilities during summer e.g. Geelong Falcons </a:t>
                      </a:r>
                    </a:p>
                    <a:p>
                      <a:pPr>
                        <a:lnSpc>
                          <a:spcPct val="107000"/>
                        </a:lnSpc>
                        <a:spcAft>
                          <a:spcPts val="0"/>
                        </a:spcAft>
                      </a:pPr>
                      <a:r>
                        <a:rPr lang="en-AU" sz="1100" dirty="0">
                          <a:effectLst/>
                        </a:rPr>
                        <a:t> </a:t>
                      </a:r>
                    </a:p>
                    <a:p>
                      <a:pPr>
                        <a:lnSpc>
                          <a:spcPct val="107000"/>
                        </a:lnSpc>
                        <a:spcAft>
                          <a:spcPts val="0"/>
                        </a:spcAft>
                      </a:pPr>
                      <a:r>
                        <a:rPr lang="en-AU" sz="1100" dirty="0">
                          <a:effectLst/>
                        </a:rPr>
                        <a:t>Life balance / Goal setting – particularly for year 11 and year</a:t>
                      </a:r>
                      <a:r>
                        <a:rPr lang="en-AU" sz="1100" baseline="0" dirty="0">
                          <a:effectLst/>
                        </a:rPr>
                        <a:t> 12 students</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All</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13-17</a:t>
                      </a: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2"/>
                  </a:ext>
                </a:extLst>
              </a:tr>
              <a:tr h="537104">
                <a:tc>
                  <a:txBody>
                    <a:bodyPr/>
                    <a:lstStyle/>
                    <a:p>
                      <a:pPr>
                        <a:lnSpc>
                          <a:spcPct val="107000"/>
                        </a:lnSpc>
                        <a:spcAft>
                          <a:spcPts val="0"/>
                        </a:spcAft>
                      </a:pPr>
                      <a:r>
                        <a:rPr lang="en-AU" sz="1100">
                          <a:effectLst/>
                        </a:rPr>
                        <a:t>Mentoring program</a:t>
                      </a:r>
                      <a:endParaRPr lang="en-AU" sz="110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dirty="0">
                          <a:effectLst/>
                        </a:rPr>
                        <a:t>The club will have senior players assigned to each side within the juniors to support them during the year at training and work as mentors for the players.</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All</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13-17</a:t>
                      </a: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3"/>
                  </a:ext>
                </a:extLst>
              </a:tr>
              <a:tr h="793395">
                <a:tc>
                  <a:txBody>
                    <a:bodyPr/>
                    <a:lstStyle/>
                    <a:p>
                      <a:pPr>
                        <a:lnSpc>
                          <a:spcPct val="107000"/>
                        </a:lnSpc>
                        <a:spcAft>
                          <a:spcPts val="0"/>
                        </a:spcAft>
                      </a:pPr>
                      <a:r>
                        <a:rPr lang="en-AU" sz="1100" dirty="0">
                          <a:effectLst/>
                        </a:rPr>
                        <a:t>Specialist Coaches</a:t>
                      </a:r>
                      <a:endParaRPr lang="en-AU" sz="1100" dirty="0">
                        <a:effectLst/>
                        <a:latin typeface="Calibri"/>
                        <a:ea typeface="Calibri"/>
                        <a:cs typeface="Times New Roman"/>
                      </a:endParaRPr>
                    </a:p>
                  </a:txBody>
                  <a:tcPr marL="59202" marR="59202" marT="0" marB="0">
                    <a:solidFill>
                      <a:schemeClr val="tx2"/>
                    </a:solidFill>
                  </a:tcPr>
                </a:tc>
                <a:tc>
                  <a:txBody>
                    <a:bodyPr/>
                    <a:lstStyle/>
                    <a:p>
                      <a:pPr>
                        <a:lnSpc>
                          <a:spcPct val="107000"/>
                        </a:lnSpc>
                        <a:spcAft>
                          <a:spcPts val="0"/>
                        </a:spcAft>
                      </a:pPr>
                      <a:r>
                        <a:rPr lang="en-AU" sz="1100" dirty="0">
                          <a:effectLst/>
                        </a:rPr>
                        <a:t>The club will provide access to specialist coaches for players who want to do extra work on non - training nights.</a:t>
                      </a:r>
                    </a:p>
                    <a:p>
                      <a:pPr>
                        <a:lnSpc>
                          <a:spcPct val="107000"/>
                        </a:lnSpc>
                        <a:spcAft>
                          <a:spcPts val="0"/>
                        </a:spcAft>
                      </a:pPr>
                      <a:r>
                        <a:rPr lang="en-AU" sz="1100" dirty="0">
                          <a:effectLst/>
                        </a:rPr>
                        <a:t>Example Essendon Assistant Coach being at training one night a week in 2015 for whole of club.</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13-17</a:t>
                      </a: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614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8373"/>
            <a:ext cx="7560840" cy="646331"/>
          </a:xfrm>
          <a:prstGeom prst="rect">
            <a:avLst/>
          </a:prstGeom>
          <a:noFill/>
        </p:spPr>
        <p:txBody>
          <a:bodyPr wrap="square" rtlCol="0">
            <a:spAutoFit/>
          </a:bodyPr>
          <a:lstStyle/>
          <a:p>
            <a:r>
              <a:rPr lang="en-AU" b="1" dirty="0"/>
              <a:t>Our focus with our younger participants is to ensure they have every opportunity to enjoy and participate in football and netball…</a:t>
            </a:r>
          </a:p>
        </p:txBody>
      </p:sp>
      <p:sp>
        <p:nvSpPr>
          <p:cNvPr id="7" name="TextBox 6"/>
          <p:cNvSpPr txBox="1"/>
          <p:nvPr/>
        </p:nvSpPr>
        <p:spPr>
          <a:xfrm>
            <a:off x="1835696" y="873336"/>
            <a:ext cx="6552728" cy="369332"/>
          </a:xfrm>
          <a:prstGeom prst="rect">
            <a:avLst/>
          </a:prstGeom>
          <a:solidFill>
            <a:schemeClr val="bg2">
              <a:lumMod val="50000"/>
            </a:schemeClr>
          </a:solidFill>
        </p:spPr>
        <p:txBody>
          <a:bodyPr wrap="square" rtlCol="0">
            <a:spAutoFit/>
          </a:bodyPr>
          <a:lstStyle/>
          <a:p>
            <a:pPr algn="ctr"/>
            <a:r>
              <a:rPr lang="en-AU" b="1" dirty="0">
                <a:solidFill>
                  <a:schemeClr val="bg1"/>
                </a:solidFill>
              </a:rPr>
              <a:t>Junior Football and Netball – (Auskick to 12)</a:t>
            </a:r>
          </a:p>
        </p:txBody>
      </p:sp>
      <p:sp>
        <p:nvSpPr>
          <p:cNvPr id="18" name="TextBox 17"/>
          <p:cNvSpPr txBox="1"/>
          <p:nvPr/>
        </p:nvSpPr>
        <p:spPr>
          <a:xfrm>
            <a:off x="251520" y="873336"/>
            <a:ext cx="1476000" cy="2520000"/>
          </a:xfrm>
          <a:prstGeom prst="rect">
            <a:avLst/>
          </a:prstGeom>
          <a:solidFill>
            <a:schemeClr val="accent6">
              <a:lumMod val="90000"/>
              <a:lumOff val="10000"/>
            </a:schemeClr>
          </a:solidFill>
        </p:spPr>
        <p:txBody>
          <a:bodyPr wrap="square" rtlCol="0" anchor="ctr">
            <a:spAutoFit/>
          </a:bodyPr>
          <a:lstStyle/>
          <a:p>
            <a:pPr algn="ctr"/>
            <a:r>
              <a:rPr lang="en-AU" b="1" dirty="0">
                <a:solidFill>
                  <a:schemeClr val="bg1"/>
                </a:solidFill>
              </a:rPr>
              <a:t>Off-Field Development</a:t>
            </a:r>
          </a:p>
        </p:txBody>
      </p:sp>
      <p:sp>
        <p:nvSpPr>
          <p:cNvPr id="22" name="TextBox 21"/>
          <p:cNvSpPr txBox="1"/>
          <p:nvPr/>
        </p:nvSpPr>
        <p:spPr>
          <a:xfrm>
            <a:off x="251520" y="3573312"/>
            <a:ext cx="1476000" cy="2664000"/>
          </a:xfrm>
          <a:prstGeom prst="rect">
            <a:avLst/>
          </a:prstGeom>
          <a:solidFill>
            <a:schemeClr val="tx2"/>
          </a:solidFill>
        </p:spPr>
        <p:txBody>
          <a:bodyPr wrap="square" rtlCol="0" anchor="ctr">
            <a:spAutoFit/>
          </a:bodyPr>
          <a:lstStyle>
            <a:defPPr>
              <a:defRPr lang="en-US"/>
            </a:defPPr>
            <a:lvl1pPr algn="ctr">
              <a:defRPr b="1">
                <a:solidFill>
                  <a:schemeClr val="bg1"/>
                </a:solidFill>
              </a:defRPr>
            </a:lvl1pPr>
          </a:lstStyle>
          <a:p>
            <a:r>
              <a:rPr lang="en-AU" dirty="0"/>
              <a:t>On-Field Development</a:t>
            </a:r>
          </a:p>
        </p:txBody>
      </p:sp>
      <p:graphicFrame>
        <p:nvGraphicFramePr>
          <p:cNvPr id="2" name="Table 1"/>
          <p:cNvGraphicFramePr>
            <a:graphicFrameLocks noGrp="1"/>
          </p:cNvGraphicFramePr>
          <p:nvPr>
            <p:extLst>
              <p:ext uri="{D42A27DB-BD31-4B8C-83A1-F6EECF244321}">
                <p14:modId xmlns:p14="http://schemas.microsoft.com/office/powerpoint/2010/main" val="3303950081"/>
              </p:ext>
            </p:extLst>
          </p:nvPr>
        </p:nvGraphicFramePr>
        <p:xfrm>
          <a:off x="1835697" y="1340768"/>
          <a:ext cx="6549642" cy="2045271"/>
        </p:xfrm>
        <a:graphic>
          <a:graphicData uri="http://schemas.openxmlformats.org/drawingml/2006/table">
            <a:tbl>
              <a:tblPr firstRow="1" firstCol="1" bandRow="1">
                <a:tableStyleId>{5C22544A-7EE6-4342-B048-85BDC9FD1C3A}</a:tableStyleId>
              </a:tblPr>
              <a:tblGrid>
                <a:gridCol w="1270529">
                  <a:extLst>
                    <a:ext uri="{9D8B030D-6E8A-4147-A177-3AD203B41FA5}">
                      <a16:colId xmlns="" xmlns:a16="http://schemas.microsoft.com/office/drawing/2014/main" val="20000"/>
                    </a:ext>
                  </a:extLst>
                </a:gridCol>
                <a:gridCol w="3729453">
                  <a:extLst>
                    <a:ext uri="{9D8B030D-6E8A-4147-A177-3AD203B41FA5}">
                      <a16:colId xmlns="" xmlns:a16="http://schemas.microsoft.com/office/drawing/2014/main" val="20001"/>
                    </a:ext>
                  </a:extLst>
                </a:gridCol>
                <a:gridCol w="818144">
                  <a:extLst>
                    <a:ext uri="{9D8B030D-6E8A-4147-A177-3AD203B41FA5}">
                      <a16:colId xmlns="" xmlns:a16="http://schemas.microsoft.com/office/drawing/2014/main" val="20002"/>
                    </a:ext>
                  </a:extLst>
                </a:gridCol>
                <a:gridCol w="731516">
                  <a:extLst>
                    <a:ext uri="{9D8B030D-6E8A-4147-A177-3AD203B41FA5}">
                      <a16:colId xmlns="" xmlns:a16="http://schemas.microsoft.com/office/drawing/2014/main" val="20003"/>
                    </a:ext>
                  </a:extLst>
                </a:gridCol>
              </a:tblGrid>
              <a:tr h="371868">
                <a:tc>
                  <a:txBody>
                    <a:bodyPr/>
                    <a:lstStyle/>
                    <a:p>
                      <a:pPr>
                        <a:lnSpc>
                          <a:spcPct val="107000"/>
                        </a:lnSpc>
                        <a:spcAft>
                          <a:spcPts val="0"/>
                        </a:spcAft>
                      </a:pPr>
                      <a:r>
                        <a:rPr lang="en-AU" sz="1100" dirty="0">
                          <a:effectLst/>
                        </a:rPr>
                        <a:t>Program</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Summary</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a:effectLst/>
                        </a:rPr>
                        <a:t>Program Partner</a:t>
                      </a:r>
                      <a:endParaRPr lang="en-AU" sz="1100">
                        <a:effectLst/>
                        <a:latin typeface="Calibri"/>
                        <a:ea typeface="Calibri"/>
                        <a:cs typeface="Times New Roman"/>
                      </a:endParaRPr>
                    </a:p>
                  </a:txBody>
                  <a:tcPr marL="68580" marR="68580" marT="0" marB="0"/>
                </a:tc>
                <a:tc>
                  <a:txBody>
                    <a:bodyPr/>
                    <a:lstStyle/>
                    <a:p>
                      <a:pPr>
                        <a:lnSpc>
                          <a:spcPct val="107000"/>
                        </a:lnSpc>
                        <a:spcAft>
                          <a:spcPts val="0"/>
                        </a:spcAft>
                      </a:pPr>
                      <a:r>
                        <a:rPr lang="en-AU" sz="1100">
                          <a:effectLst/>
                        </a:rPr>
                        <a:t>Age group</a:t>
                      </a:r>
                      <a:endParaRPr lang="en-A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743734">
                <a:tc>
                  <a:txBody>
                    <a:bodyPr/>
                    <a:lstStyle/>
                    <a:p>
                      <a:pPr>
                        <a:lnSpc>
                          <a:spcPct val="107000"/>
                        </a:lnSpc>
                        <a:spcAft>
                          <a:spcPts val="0"/>
                        </a:spcAft>
                      </a:pPr>
                      <a:r>
                        <a:rPr lang="en-AU" sz="1100">
                          <a:effectLst/>
                        </a:rPr>
                        <a:t>Support</a:t>
                      </a:r>
                      <a:endParaRPr lang="en-AU" sz="110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A process will be available to work with the junior co-ordinator for any families who are experiencing financial difficulty to work with them to enable their child to participate in playing football or netball.</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a:effectLst/>
                        </a:rPr>
                        <a:t>Cottage by the sea</a:t>
                      </a:r>
                      <a:endParaRPr lang="en-AU" sz="110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13 – 14 year olds</a:t>
                      </a:r>
                      <a:endParaRPr lang="en-A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929669">
                <a:tc>
                  <a:txBody>
                    <a:bodyPr/>
                    <a:lstStyle/>
                    <a:p>
                      <a:pPr>
                        <a:lnSpc>
                          <a:spcPct val="107000"/>
                        </a:lnSpc>
                        <a:spcAft>
                          <a:spcPts val="0"/>
                        </a:spcAft>
                      </a:pPr>
                      <a:r>
                        <a:rPr lang="en-AU" sz="1100" dirty="0">
                          <a:effectLst/>
                        </a:rPr>
                        <a:t>Respect and responsibility program</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All coaches will be briefed on having a major emphasis on passing onto players the importance of respect and responsibility. As well as respect for other people this will also cover respect for the club such as keeping change rooms clean, putting water bottles back to team manager etc.   </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All players </a:t>
                      </a:r>
                      <a:endParaRPr lang="en-A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74778463"/>
              </p:ext>
            </p:extLst>
          </p:nvPr>
        </p:nvGraphicFramePr>
        <p:xfrm>
          <a:off x="1851700" y="3608738"/>
          <a:ext cx="6536724" cy="2628574"/>
        </p:xfrm>
        <a:graphic>
          <a:graphicData uri="http://schemas.openxmlformats.org/drawingml/2006/table">
            <a:tbl>
              <a:tblPr firstRow="1" firstCol="1" bandRow="1">
                <a:tableStyleId>{5C22544A-7EE6-4342-B048-85BDC9FD1C3A}</a:tableStyleId>
              </a:tblPr>
              <a:tblGrid>
                <a:gridCol w="1268023">
                  <a:extLst>
                    <a:ext uri="{9D8B030D-6E8A-4147-A177-3AD203B41FA5}">
                      <a16:colId xmlns="" xmlns:a16="http://schemas.microsoft.com/office/drawing/2014/main" val="20000"/>
                    </a:ext>
                  </a:extLst>
                </a:gridCol>
                <a:gridCol w="3722097">
                  <a:extLst>
                    <a:ext uri="{9D8B030D-6E8A-4147-A177-3AD203B41FA5}">
                      <a16:colId xmlns="" xmlns:a16="http://schemas.microsoft.com/office/drawing/2014/main" val="20001"/>
                    </a:ext>
                  </a:extLst>
                </a:gridCol>
                <a:gridCol w="816530">
                  <a:extLst>
                    <a:ext uri="{9D8B030D-6E8A-4147-A177-3AD203B41FA5}">
                      <a16:colId xmlns="" xmlns:a16="http://schemas.microsoft.com/office/drawing/2014/main" val="20002"/>
                    </a:ext>
                  </a:extLst>
                </a:gridCol>
                <a:gridCol w="730074">
                  <a:extLst>
                    <a:ext uri="{9D8B030D-6E8A-4147-A177-3AD203B41FA5}">
                      <a16:colId xmlns="" xmlns:a16="http://schemas.microsoft.com/office/drawing/2014/main" val="20003"/>
                    </a:ext>
                  </a:extLst>
                </a:gridCol>
              </a:tblGrid>
              <a:tr h="474992">
                <a:tc>
                  <a:txBody>
                    <a:bodyPr/>
                    <a:lstStyle/>
                    <a:p>
                      <a:pPr>
                        <a:lnSpc>
                          <a:spcPct val="107000"/>
                        </a:lnSpc>
                        <a:spcAft>
                          <a:spcPts val="0"/>
                        </a:spcAft>
                      </a:pPr>
                      <a:r>
                        <a:rPr lang="en-AU" sz="1100" dirty="0">
                          <a:effectLst/>
                        </a:rPr>
                        <a:t>Program</a:t>
                      </a:r>
                      <a:endParaRPr lang="en-AU" sz="1100" dirty="0">
                        <a:effectLst/>
                        <a:latin typeface="Calibri"/>
                        <a:ea typeface="Calibri"/>
                        <a:cs typeface="Times New Roman"/>
                      </a:endParaRPr>
                    </a:p>
                  </a:txBody>
                  <a:tcPr marL="68580" marR="68580" marT="0" marB="0">
                    <a:solidFill>
                      <a:schemeClr val="tx2"/>
                    </a:solidFill>
                  </a:tcPr>
                </a:tc>
                <a:tc>
                  <a:txBody>
                    <a:bodyPr/>
                    <a:lstStyle/>
                    <a:p>
                      <a:pPr>
                        <a:lnSpc>
                          <a:spcPct val="107000"/>
                        </a:lnSpc>
                        <a:spcAft>
                          <a:spcPts val="0"/>
                        </a:spcAft>
                      </a:pPr>
                      <a:r>
                        <a:rPr lang="en-AU" sz="1100">
                          <a:effectLst/>
                        </a:rPr>
                        <a:t>Summary</a:t>
                      </a:r>
                      <a:endParaRPr lang="en-AU" sz="1100">
                        <a:effectLst/>
                        <a:latin typeface="Calibri"/>
                        <a:ea typeface="Calibri"/>
                        <a:cs typeface="Times New Roman"/>
                      </a:endParaRPr>
                    </a:p>
                  </a:txBody>
                  <a:tcPr marL="68580" marR="68580" marT="0" marB="0">
                    <a:solidFill>
                      <a:schemeClr val="tx2"/>
                    </a:solidFill>
                  </a:tcPr>
                </a:tc>
                <a:tc>
                  <a:txBody>
                    <a:bodyPr/>
                    <a:lstStyle/>
                    <a:p>
                      <a:pPr>
                        <a:lnSpc>
                          <a:spcPct val="107000"/>
                        </a:lnSpc>
                        <a:spcAft>
                          <a:spcPts val="0"/>
                        </a:spcAft>
                      </a:pPr>
                      <a:r>
                        <a:rPr lang="en-AU" sz="1100">
                          <a:effectLst/>
                        </a:rPr>
                        <a:t>Football / Netball</a:t>
                      </a:r>
                      <a:endParaRPr lang="en-AU" sz="1100">
                        <a:effectLst/>
                        <a:latin typeface="Calibri"/>
                        <a:ea typeface="Calibri"/>
                        <a:cs typeface="Times New Roman"/>
                      </a:endParaRPr>
                    </a:p>
                  </a:txBody>
                  <a:tcPr marL="68580" marR="68580" marT="0" marB="0">
                    <a:solidFill>
                      <a:schemeClr val="tx2"/>
                    </a:solidFill>
                  </a:tcPr>
                </a:tc>
                <a:tc>
                  <a:txBody>
                    <a:bodyPr/>
                    <a:lstStyle/>
                    <a:p>
                      <a:pPr>
                        <a:lnSpc>
                          <a:spcPct val="107000"/>
                        </a:lnSpc>
                        <a:spcAft>
                          <a:spcPts val="0"/>
                        </a:spcAft>
                      </a:pPr>
                      <a:r>
                        <a:rPr lang="en-AU" sz="1100" dirty="0">
                          <a:effectLst/>
                        </a:rPr>
                        <a:t>Age group</a:t>
                      </a:r>
                      <a:endParaRPr lang="en-AU" sz="1100" dirty="0">
                        <a:effectLst/>
                        <a:latin typeface="Calibri"/>
                        <a:ea typeface="Calibri"/>
                        <a:cs typeface="Times New Roman"/>
                      </a:endParaRPr>
                    </a:p>
                  </a:txBody>
                  <a:tcPr marL="68580" marR="68580" marT="0" marB="0">
                    <a:solidFill>
                      <a:schemeClr val="tx2"/>
                    </a:solidFill>
                  </a:tcPr>
                </a:tc>
                <a:extLst>
                  <a:ext uri="{0D108BD9-81ED-4DB2-BD59-A6C34878D82A}">
                    <a16:rowId xmlns="" xmlns:a16="http://schemas.microsoft.com/office/drawing/2014/main" val="10000"/>
                  </a:ext>
                </a:extLst>
              </a:tr>
              <a:tr h="960730">
                <a:tc>
                  <a:txBody>
                    <a:bodyPr/>
                    <a:lstStyle/>
                    <a:p>
                      <a:pPr>
                        <a:lnSpc>
                          <a:spcPct val="107000"/>
                        </a:lnSpc>
                        <a:spcAft>
                          <a:spcPts val="0"/>
                        </a:spcAft>
                      </a:pPr>
                      <a:r>
                        <a:rPr lang="en-AU" sz="1100">
                          <a:effectLst/>
                        </a:rPr>
                        <a:t>Participation</a:t>
                      </a:r>
                      <a:endParaRPr lang="en-AU" sz="1100">
                        <a:effectLst/>
                        <a:latin typeface="Calibri"/>
                        <a:ea typeface="Calibri"/>
                        <a:cs typeface="Times New Roman"/>
                      </a:endParaRPr>
                    </a:p>
                  </a:txBody>
                  <a:tcPr marL="68580" marR="68580" marT="0" marB="0">
                    <a:solidFill>
                      <a:schemeClr val="tx2"/>
                    </a:solidFill>
                  </a:tcPr>
                </a:tc>
                <a:tc>
                  <a:txBody>
                    <a:bodyPr/>
                    <a:lstStyle/>
                    <a:p>
                      <a:pPr>
                        <a:lnSpc>
                          <a:spcPct val="107000"/>
                        </a:lnSpc>
                        <a:spcAft>
                          <a:spcPts val="0"/>
                        </a:spcAft>
                      </a:pPr>
                      <a:r>
                        <a:rPr lang="en-AU" sz="1100" dirty="0">
                          <a:effectLst/>
                        </a:rPr>
                        <a:t>The whole focus of players at this level is participation and fun. All players should be rotated consistently with core focus on learning with winning way less important than the individual development of players. </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Both</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Age 6- 12</a:t>
                      </a:r>
                      <a:endParaRPr lang="en-A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74992">
                <a:tc>
                  <a:txBody>
                    <a:bodyPr/>
                    <a:lstStyle/>
                    <a:p>
                      <a:pPr>
                        <a:lnSpc>
                          <a:spcPct val="107000"/>
                        </a:lnSpc>
                        <a:spcAft>
                          <a:spcPts val="0"/>
                        </a:spcAft>
                      </a:pPr>
                      <a:r>
                        <a:rPr lang="en-AU" sz="1100">
                          <a:effectLst/>
                        </a:rPr>
                        <a:t>Basics </a:t>
                      </a:r>
                      <a:endParaRPr lang="en-AU" sz="1100">
                        <a:effectLst/>
                        <a:latin typeface="Calibri"/>
                        <a:ea typeface="Calibri"/>
                        <a:cs typeface="Times New Roman"/>
                      </a:endParaRPr>
                    </a:p>
                  </a:txBody>
                  <a:tcPr marL="68580" marR="68580" marT="0" marB="0">
                    <a:solidFill>
                      <a:schemeClr val="tx2"/>
                    </a:solidFill>
                  </a:tcPr>
                </a:tc>
                <a:tc>
                  <a:txBody>
                    <a:bodyPr/>
                    <a:lstStyle/>
                    <a:p>
                      <a:pPr>
                        <a:lnSpc>
                          <a:spcPct val="107000"/>
                        </a:lnSpc>
                        <a:spcAft>
                          <a:spcPts val="0"/>
                        </a:spcAft>
                      </a:pPr>
                      <a:r>
                        <a:rPr lang="en-AU" sz="1100">
                          <a:effectLst/>
                        </a:rPr>
                        <a:t>Introduce players to basic skills and commence learning of key aspects of football with having fun still the main critieria</a:t>
                      </a:r>
                      <a:endParaRPr lang="en-AU" sz="110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 Both</a:t>
                      </a:r>
                      <a:endParaRPr lang="en-AU" sz="11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100" dirty="0">
                          <a:effectLst/>
                        </a:rPr>
                        <a:t> Age 6- 12</a:t>
                      </a:r>
                      <a:endParaRPr lang="en-AU" sz="1100" dirty="0">
                        <a:effectLst/>
                        <a:latin typeface="+mn-lt"/>
                        <a:ea typeface="Calibri"/>
                        <a:cs typeface="Times New Roman"/>
                      </a:endParaRPr>
                    </a:p>
                    <a:p>
                      <a:pPr>
                        <a:lnSpc>
                          <a:spcPct val="107000"/>
                        </a:lnSpc>
                        <a:spcAft>
                          <a:spcPts val="0"/>
                        </a:spcAft>
                      </a:pPr>
                      <a:endParaRPr lang="en-A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717860">
                <a:tc>
                  <a:txBody>
                    <a:bodyPr/>
                    <a:lstStyle/>
                    <a:p>
                      <a:pPr>
                        <a:lnSpc>
                          <a:spcPct val="107000"/>
                        </a:lnSpc>
                        <a:spcAft>
                          <a:spcPts val="0"/>
                        </a:spcAft>
                      </a:pPr>
                      <a:r>
                        <a:rPr lang="en-AU" sz="1100" dirty="0">
                          <a:effectLst/>
                        </a:rPr>
                        <a:t>Mentoring program</a:t>
                      </a:r>
                      <a:endParaRPr lang="en-AU" sz="1100" dirty="0">
                        <a:effectLst/>
                        <a:latin typeface="Calibri"/>
                        <a:ea typeface="Calibri"/>
                        <a:cs typeface="Times New Roman"/>
                      </a:endParaRPr>
                    </a:p>
                  </a:txBody>
                  <a:tcPr marL="68580" marR="68580" marT="0" marB="0">
                    <a:solidFill>
                      <a:schemeClr val="tx2"/>
                    </a:solidFill>
                  </a:tcPr>
                </a:tc>
                <a:tc>
                  <a:txBody>
                    <a:bodyPr/>
                    <a:lstStyle/>
                    <a:p>
                      <a:pPr>
                        <a:lnSpc>
                          <a:spcPct val="107000"/>
                        </a:lnSpc>
                        <a:spcAft>
                          <a:spcPts val="0"/>
                        </a:spcAft>
                      </a:pPr>
                      <a:r>
                        <a:rPr lang="en-AU" sz="1100" dirty="0">
                          <a:effectLst/>
                        </a:rPr>
                        <a:t>The club will have senior players assigned to each side within the juniors to support them during the year at training and work as mentors for the players.</a:t>
                      </a:r>
                      <a:endParaRPr lang="en-A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AU" sz="1100" dirty="0">
                          <a:effectLst/>
                        </a:rPr>
                        <a:t> TBA</a:t>
                      </a:r>
                      <a:endParaRPr lang="en-AU" sz="11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100" dirty="0">
                          <a:effectLst/>
                        </a:rPr>
                        <a:t> Age 6- 12</a:t>
                      </a:r>
                      <a:endParaRPr lang="en-AU" sz="1100" dirty="0">
                        <a:effectLst/>
                        <a:latin typeface="+mn-lt"/>
                        <a:ea typeface="Calibri"/>
                        <a:cs typeface="Times New Roman"/>
                      </a:endParaRPr>
                    </a:p>
                    <a:p>
                      <a:pPr>
                        <a:lnSpc>
                          <a:spcPct val="107000"/>
                        </a:lnSpc>
                        <a:spcAft>
                          <a:spcPts val="0"/>
                        </a:spcAft>
                      </a:pPr>
                      <a:endParaRPr lang="en-A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657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6632"/>
            <a:ext cx="7560840" cy="646331"/>
          </a:xfrm>
          <a:prstGeom prst="rect">
            <a:avLst/>
          </a:prstGeom>
          <a:noFill/>
        </p:spPr>
        <p:txBody>
          <a:bodyPr wrap="square" rtlCol="0">
            <a:spAutoFit/>
          </a:bodyPr>
          <a:lstStyle/>
          <a:p>
            <a:r>
              <a:rPr lang="en-AU" b="1" dirty="0"/>
              <a:t>International development trips are a real highlight for our football and netball players…..</a:t>
            </a:r>
          </a:p>
        </p:txBody>
      </p:sp>
      <p:sp>
        <p:nvSpPr>
          <p:cNvPr id="5" name="TextBox 4"/>
          <p:cNvSpPr txBox="1"/>
          <p:nvPr/>
        </p:nvSpPr>
        <p:spPr>
          <a:xfrm>
            <a:off x="198070" y="836712"/>
            <a:ext cx="8011124" cy="369332"/>
          </a:xfrm>
          <a:prstGeom prst="rect">
            <a:avLst/>
          </a:prstGeom>
          <a:noFill/>
        </p:spPr>
        <p:txBody>
          <a:bodyPr wrap="square" rtlCol="0">
            <a:spAutoFit/>
          </a:bodyPr>
          <a:lstStyle/>
          <a:p>
            <a:endParaRPr lang="en-AU" dirty="0"/>
          </a:p>
        </p:txBody>
      </p:sp>
      <p:pic>
        <p:nvPicPr>
          <p:cNvPr id="6" name="Picture 5" descr="https://libbytoovey.files.wordpress.com/2012/10/stmarys2.jpg">
            <a:hlinkClick r:id="rId2"/>
          </p:cNvPr>
          <p:cNvPicPr/>
          <p:nvPr/>
        </p:nvPicPr>
        <p:blipFill rotWithShape="1">
          <a:blip r:embed="rId3" cstate="print">
            <a:extLst>
              <a:ext uri="{28A0092B-C50C-407E-A947-70E740481C1C}">
                <a14:useLocalDpi xmlns:a14="http://schemas.microsoft.com/office/drawing/2010/main" val="0"/>
              </a:ext>
            </a:extLst>
          </a:blip>
          <a:srcRect l="26600" t="32918"/>
          <a:stretch/>
        </p:blipFill>
        <p:spPr bwMode="auto">
          <a:xfrm>
            <a:off x="827584" y="4225028"/>
            <a:ext cx="3168056" cy="2084292"/>
          </a:xfrm>
          <a:prstGeom prst="rect">
            <a:avLst/>
          </a:prstGeom>
          <a:noFill/>
          <a:ln>
            <a:noFill/>
          </a:ln>
          <a:extLst>
            <a:ext uri="{53640926-AAD7-44D8-BBD7-CCE9431645EC}">
              <a14:shadowObscured xmlns:a14="http://schemas.microsoft.com/office/drawing/2010/main"/>
            </a:ext>
          </a:extLst>
        </p:spPr>
      </p:pic>
      <p:pic>
        <p:nvPicPr>
          <p:cNvPr id="7" name="Picture 4" descr="C:\Users\Jim Cail\AppData\Local\Microsoft\Windows\Temporary Internet Files\Content.Outlook\CS0EBLL6\Fij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78458" y="4236161"/>
            <a:ext cx="2908606" cy="20842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814060"/>
            <a:ext cx="7957674" cy="3046988"/>
          </a:xfrm>
          <a:prstGeom prst="rect">
            <a:avLst/>
          </a:prstGeom>
        </p:spPr>
        <p:txBody>
          <a:bodyPr wrap="square">
            <a:spAutoFit/>
          </a:bodyPr>
          <a:lstStyle/>
          <a:p>
            <a:r>
              <a:rPr lang="en-AU" sz="1600" dirty="0"/>
              <a:t>Every alternate year the St Mary’s Sporting Club gives all boys and girls aged 16 and 17 an opportunity to travel on an overseas cultural exchange trip.  Endorsed by the Australian Football League and Netball Victoria, St Mary’s is the only club in Australia who runs such a program which has been hugely beneficial for both the boys and girls at the club.</a:t>
            </a:r>
          </a:p>
          <a:p>
            <a:endParaRPr lang="en-AU" sz="1600" dirty="0"/>
          </a:p>
          <a:p>
            <a:r>
              <a:rPr lang="en-AU" sz="1600" dirty="0"/>
              <a:t>Over the two week trip they partake in a large number of activities supporting local communities including things such as:</a:t>
            </a:r>
          </a:p>
          <a:p>
            <a:endParaRPr lang="en-AU" sz="1600" dirty="0"/>
          </a:p>
          <a:p>
            <a:pPr marL="1081088" indent="-368300">
              <a:buFont typeface="Wingdings" panose="05000000000000000000" pitchFamily="2" charset="2"/>
              <a:buChar char="ü"/>
            </a:pPr>
            <a:r>
              <a:rPr lang="en-AU" sz="1600" dirty="0"/>
              <a:t>Running netball and football clinics in local communities</a:t>
            </a:r>
          </a:p>
          <a:p>
            <a:pPr marL="1081088" indent="-368300">
              <a:buFont typeface="Wingdings" panose="05000000000000000000" pitchFamily="2" charset="2"/>
              <a:buChar char="ü"/>
            </a:pPr>
            <a:r>
              <a:rPr lang="en-AU" sz="1600" dirty="0"/>
              <a:t>Playing matches </a:t>
            </a:r>
          </a:p>
          <a:p>
            <a:pPr marL="1081088" indent="-368300">
              <a:buFont typeface="Wingdings" panose="05000000000000000000" pitchFamily="2" charset="2"/>
              <a:buChar char="ü"/>
            </a:pPr>
            <a:r>
              <a:rPr lang="en-AU" sz="1600" dirty="0"/>
              <a:t>Visiting orphanages and supporting the communities through different activities</a:t>
            </a:r>
          </a:p>
          <a:p>
            <a:pPr marL="1081088" indent="-368300">
              <a:buFont typeface="Wingdings" panose="05000000000000000000" pitchFamily="2" charset="2"/>
              <a:buChar char="ü"/>
            </a:pPr>
            <a:r>
              <a:rPr lang="en-AU" sz="1600" dirty="0"/>
              <a:t>Donating luggage space to take over equipment</a:t>
            </a:r>
          </a:p>
        </p:txBody>
      </p:sp>
    </p:spTree>
    <p:extLst>
      <p:ext uri="{BB962C8B-B14F-4D97-AF65-F5344CB8AC3E}">
        <p14:creationId xmlns:p14="http://schemas.microsoft.com/office/powerpoint/2010/main" val="345114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23364"/>
            <a:ext cx="7560840" cy="369332"/>
          </a:xfrm>
          <a:prstGeom prst="rect">
            <a:avLst/>
          </a:prstGeom>
          <a:noFill/>
        </p:spPr>
        <p:txBody>
          <a:bodyPr wrap="square" rtlCol="0">
            <a:spAutoFit/>
          </a:bodyPr>
          <a:lstStyle/>
          <a:p>
            <a:r>
              <a:rPr lang="en-AU" b="1" dirty="0"/>
              <a:t>Development of our St Mary’s Coaches…..</a:t>
            </a:r>
          </a:p>
        </p:txBody>
      </p:sp>
      <p:sp>
        <p:nvSpPr>
          <p:cNvPr id="5" name="TextBox 4"/>
          <p:cNvSpPr txBox="1"/>
          <p:nvPr/>
        </p:nvSpPr>
        <p:spPr>
          <a:xfrm>
            <a:off x="233284" y="836712"/>
            <a:ext cx="8011124" cy="3785652"/>
          </a:xfrm>
          <a:prstGeom prst="rect">
            <a:avLst/>
          </a:prstGeom>
          <a:noFill/>
        </p:spPr>
        <p:txBody>
          <a:bodyPr wrap="square" rtlCol="0">
            <a:spAutoFit/>
          </a:bodyPr>
          <a:lstStyle/>
          <a:p>
            <a:pPr marL="285750" indent="-285750">
              <a:buFont typeface="Wingdings" panose="05000000000000000000" pitchFamily="2" charset="2"/>
              <a:buChar char="ü"/>
            </a:pPr>
            <a:r>
              <a:rPr lang="en-AU" sz="1600" dirty="0"/>
              <a:t>All our Coaches are accredited </a:t>
            </a:r>
          </a:p>
          <a:p>
            <a:pPr marL="285750" indent="-285750">
              <a:buFont typeface="Wingdings" panose="05000000000000000000" pitchFamily="2" charset="2"/>
              <a:buChar char="ü"/>
            </a:pPr>
            <a:r>
              <a:rPr lang="en-AU" sz="1600" dirty="0"/>
              <a:t>Our coaches have access to attend the AFL Coaching Conference and netball coaching requirements and seminars</a:t>
            </a:r>
          </a:p>
          <a:p>
            <a:pPr marL="285750" indent="-285750">
              <a:buFont typeface="Wingdings" panose="05000000000000000000" pitchFamily="2" charset="2"/>
              <a:buChar char="ü"/>
            </a:pPr>
            <a:r>
              <a:rPr lang="en-AU" sz="1600" dirty="0"/>
              <a:t>A junior coaching mentor will be appointed with meetings to be held throughout the year with all junior coaches to ensure consistency and support them.  This will allow player development and participation to remain the main focus </a:t>
            </a:r>
          </a:p>
          <a:p>
            <a:pPr marL="285750" indent="-285750">
              <a:buFont typeface="Wingdings" panose="05000000000000000000" pitchFamily="2" charset="2"/>
              <a:buChar char="ü"/>
            </a:pPr>
            <a:r>
              <a:rPr lang="en-AU" sz="1600" dirty="0"/>
              <a:t>All coaches to provide equal development opportunities for all players regardless of ability.</a:t>
            </a:r>
          </a:p>
          <a:p>
            <a:pPr marL="285750" indent="-285750">
              <a:buFont typeface="Wingdings" panose="05000000000000000000" pitchFamily="2" charset="2"/>
              <a:buChar char="ü"/>
            </a:pPr>
            <a:r>
              <a:rPr lang="en-AU" sz="1600" dirty="0"/>
              <a:t>All coaches are committed to working together for the benefit of all junior players within the club. </a:t>
            </a:r>
          </a:p>
          <a:p>
            <a:pPr marL="285750" indent="-285750">
              <a:buFont typeface="Wingdings" panose="05000000000000000000" pitchFamily="2" charset="2"/>
              <a:buChar char="ü"/>
            </a:pPr>
            <a:r>
              <a:rPr lang="en-AU" sz="1600" dirty="0"/>
              <a:t>All coaches will be supported with access to equipment to enhance their ability to develop all players.</a:t>
            </a:r>
          </a:p>
          <a:p>
            <a:pPr marL="285750" indent="-285750">
              <a:buFont typeface="Wingdings" panose="05000000000000000000" pitchFamily="2" charset="2"/>
              <a:buChar char="ü"/>
            </a:pPr>
            <a:endParaRPr lang="en-AU" sz="1600" dirty="0"/>
          </a:p>
          <a:p>
            <a:r>
              <a:rPr lang="en-AU" sz="1600" dirty="0"/>
              <a:t>In 2020 Scott Selwood (current Collingwood Assistant Coach, former West Coast &amp; Cats player) was appointed as a specialist development coach and attended training sessions supporting both senior and junior players along with mentoring the senior coaching staff.  </a:t>
            </a:r>
            <a:endParaRPr lang="en-AU" dirty="0"/>
          </a:p>
        </p:txBody>
      </p:sp>
      <p:pic>
        <p:nvPicPr>
          <p:cNvPr id="6" name="Picture 5">
            <a:extLst>
              <a:ext uri="{FF2B5EF4-FFF2-40B4-BE49-F238E27FC236}">
                <a16:creationId xmlns="" xmlns:a16="http://schemas.microsoft.com/office/drawing/2014/main" id="{833BEAA2-2B19-4F9B-AB6D-1CF3C179B8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07" b="1"/>
          <a:stretch/>
        </p:blipFill>
        <p:spPr>
          <a:xfrm>
            <a:off x="2123728" y="4622364"/>
            <a:ext cx="3546140" cy="2122169"/>
          </a:xfrm>
          <a:prstGeom prst="rect">
            <a:avLst/>
          </a:prstGeom>
        </p:spPr>
      </p:pic>
    </p:spTree>
    <p:extLst>
      <p:ext uri="{BB962C8B-B14F-4D97-AF65-F5344CB8AC3E}">
        <p14:creationId xmlns:p14="http://schemas.microsoft.com/office/powerpoint/2010/main" val="15291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23364"/>
            <a:ext cx="7560840" cy="369332"/>
          </a:xfrm>
          <a:prstGeom prst="rect">
            <a:avLst/>
          </a:prstGeom>
          <a:noFill/>
        </p:spPr>
        <p:txBody>
          <a:bodyPr wrap="square" rtlCol="0">
            <a:spAutoFit/>
          </a:bodyPr>
          <a:lstStyle/>
          <a:p>
            <a:r>
              <a:rPr lang="en-AU" b="1" dirty="0"/>
              <a:t>Football Coaching Curriculum…..</a:t>
            </a:r>
          </a:p>
        </p:txBody>
      </p:sp>
      <p:sp>
        <p:nvSpPr>
          <p:cNvPr id="6" name="TextBox 5"/>
          <p:cNvSpPr txBox="1"/>
          <p:nvPr/>
        </p:nvSpPr>
        <p:spPr>
          <a:xfrm>
            <a:off x="251520" y="764704"/>
            <a:ext cx="7992888" cy="584775"/>
          </a:xfrm>
          <a:prstGeom prst="rect">
            <a:avLst/>
          </a:prstGeom>
          <a:noFill/>
        </p:spPr>
        <p:txBody>
          <a:bodyPr wrap="square" rtlCol="0">
            <a:spAutoFit/>
          </a:bodyPr>
          <a:lstStyle/>
          <a:p>
            <a:r>
              <a:rPr lang="en-AU" sz="1600" b="1" dirty="0"/>
              <a:t>The St Mary’s Football Coaching Program is overseen by our Coaching Coordinator who implements a coaching curriculum aimed at the continuous development of our players.</a:t>
            </a:r>
          </a:p>
        </p:txBody>
      </p:sp>
      <p:sp>
        <p:nvSpPr>
          <p:cNvPr id="8" name="TextBox 7"/>
          <p:cNvSpPr txBox="1"/>
          <p:nvPr/>
        </p:nvSpPr>
        <p:spPr>
          <a:xfrm>
            <a:off x="251520" y="5877272"/>
            <a:ext cx="2212310" cy="648000"/>
          </a:xfrm>
          <a:prstGeom prst="rect">
            <a:avLst/>
          </a:prstGeom>
          <a:solidFill>
            <a:schemeClr val="bg2">
              <a:lumMod val="50000"/>
            </a:schemeClr>
          </a:solidFill>
        </p:spPr>
        <p:txBody>
          <a:bodyPr wrap="square" rtlCol="0" anchor="ctr">
            <a:spAutoFit/>
          </a:bodyPr>
          <a:lstStyle/>
          <a:p>
            <a:pPr algn="ctr"/>
            <a:r>
              <a:rPr lang="en-AU" b="1" dirty="0">
                <a:solidFill>
                  <a:schemeClr val="bg1"/>
                </a:solidFill>
              </a:rPr>
              <a:t>NAB AFL Auskick</a:t>
            </a:r>
          </a:p>
        </p:txBody>
      </p:sp>
      <p:sp>
        <p:nvSpPr>
          <p:cNvPr id="9" name="TextBox 8"/>
          <p:cNvSpPr txBox="1"/>
          <p:nvPr/>
        </p:nvSpPr>
        <p:spPr>
          <a:xfrm>
            <a:off x="251520" y="479715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Junior Football      (U9 –U12)</a:t>
            </a:r>
          </a:p>
        </p:txBody>
      </p:sp>
      <p:sp>
        <p:nvSpPr>
          <p:cNvPr id="10" name="TextBox 9"/>
          <p:cNvSpPr txBox="1"/>
          <p:nvPr/>
        </p:nvSpPr>
        <p:spPr>
          <a:xfrm>
            <a:off x="251520" y="263691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Upper Youth Football (U15 –U16)</a:t>
            </a:r>
          </a:p>
        </p:txBody>
      </p:sp>
      <p:sp>
        <p:nvSpPr>
          <p:cNvPr id="11" name="TextBox 10"/>
          <p:cNvSpPr txBox="1"/>
          <p:nvPr/>
        </p:nvSpPr>
        <p:spPr>
          <a:xfrm>
            <a:off x="251520" y="155679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Colts Football       (U17 –U18.5)</a:t>
            </a:r>
          </a:p>
        </p:txBody>
      </p:sp>
      <p:sp>
        <p:nvSpPr>
          <p:cNvPr id="12" name="TextBox 11"/>
          <p:cNvSpPr txBox="1"/>
          <p:nvPr/>
        </p:nvSpPr>
        <p:spPr>
          <a:xfrm>
            <a:off x="251520" y="371703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Lower Youth Football (U13 –U14)</a:t>
            </a:r>
          </a:p>
        </p:txBody>
      </p:sp>
      <p:cxnSp>
        <p:nvCxnSpPr>
          <p:cNvPr id="13" name="Straight Connector 12"/>
          <p:cNvCxnSpPr/>
          <p:nvPr/>
        </p:nvCxnSpPr>
        <p:spPr>
          <a:xfrm>
            <a:off x="251520" y="2348880"/>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520" y="350100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1520" y="458112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528" y="566124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4094" y="1477233"/>
            <a:ext cx="5616624" cy="1015663"/>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Match simulations practice </a:t>
            </a:r>
          </a:p>
          <a:p>
            <a:pPr marL="285750" indent="-285750">
              <a:buFont typeface="Wingdings" panose="05000000000000000000" pitchFamily="2" charset="2"/>
              <a:buChar char="ü"/>
            </a:pPr>
            <a:r>
              <a:rPr lang="en-AU" sz="1400" dirty="0"/>
              <a:t>Style of play and defensive skills </a:t>
            </a:r>
          </a:p>
          <a:p>
            <a:pPr marL="285750" indent="-285750">
              <a:buFont typeface="Wingdings" panose="05000000000000000000" pitchFamily="2" charset="2"/>
              <a:buChar char="ü"/>
            </a:pPr>
            <a:r>
              <a:rPr lang="en-AU" sz="1400" dirty="0"/>
              <a:t>Consistent with senior game plan</a:t>
            </a:r>
          </a:p>
          <a:p>
            <a:endParaRPr lang="en-AU" dirty="0"/>
          </a:p>
        </p:txBody>
      </p:sp>
      <p:sp>
        <p:nvSpPr>
          <p:cNvPr id="18" name="TextBox 17"/>
          <p:cNvSpPr txBox="1"/>
          <p:nvPr/>
        </p:nvSpPr>
        <p:spPr>
          <a:xfrm>
            <a:off x="2554094" y="2485345"/>
            <a:ext cx="5762322" cy="1231106"/>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Dynamic kicking skills </a:t>
            </a:r>
          </a:p>
          <a:p>
            <a:pPr marL="285750" indent="-285750">
              <a:buFont typeface="Wingdings" panose="05000000000000000000" pitchFamily="2" charset="2"/>
              <a:buChar char="ü"/>
            </a:pPr>
            <a:r>
              <a:rPr lang="en-AU" sz="1400" dirty="0"/>
              <a:t>Longer training drills for kicking and handballing</a:t>
            </a:r>
          </a:p>
          <a:p>
            <a:pPr marL="285750" indent="-285750">
              <a:buFont typeface="Wingdings" panose="05000000000000000000" pitchFamily="2" charset="2"/>
              <a:buChar char="ü"/>
            </a:pPr>
            <a:r>
              <a:rPr lang="en-AU" sz="1400" dirty="0"/>
              <a:t>Align all coaching styles to be consistent across sides</a:t>
            </a:r>
          </a:p>
          <a:p>
            <a:pPr marL="285750" indent="-285750">
              <a:buFont typeface="Wingdings" panose="05000000000000000000" pitchFamily="2" charset="2"/>
              <a:buChar char="ü"/>
            </a:pPr>
            <a:r>
              <a:rPr lang="en-AU" sz="1400" dirty="0"/>
              <a:t>Maximise assistant coaches at training to encourage more development</a:t>
            </a:r>
          </a:p>
          <a:p>
            <a:endParaRPr lang="en-AU" dirty="0"/>
          </a:p>
        </p:txBody>
      </p:sp>
      <p:sp>
        <p:nvSpPr>
          <p:cNvPr id="19" name="TextBox 18"/>
          <p:cNvSpPr txBox="1"/>
          <p:nvPr/>
        </p:nvSpPr>
        <p:spPr>
          <a:xfrm>
            <a:off x="2554094" y="3637473"/>
            <a:ext cx="5616624" cy="1015663"/>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Basic kicking skills </a:t>
            </a:r>
          </a:p>
          <a:p>
            <a:pPr marL="285750" indent="-285750">
              <a:buFont typeface="Wingdings" panose="05000000000000000000" pitchFamily="2" charset="2"/>
              <a:buChar char="ü"/>
            </a:pPr>
            <a:r>
              <a:rPr lang="en-AU" sz="1400" dirty="0"/>
              <a:t>Provide environment to ensure develop high performers but also cater for those just wanting to have fun.</a:t>
            </a:r>
          </a:p>
          <a:p>
            <a:endParaRPr lang="en-AU" dirty="0"/>
          </a:p>
        </p:txBody>
      </p:sp>
      <p:sp>
        <p:nvSpPr>
          <p:cNvPr id="20" name="TextBox 19"/>
          <p:cNvSpPr txBox="1"/>
          <p:nvPr/>
        </p:nvSpPr>
        <p:spPr>
          <a:xfrm>
            <a:off x="2554094" y="5797133"/>
            <a:ext cx="5616624" cy="1015663"/>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Small sided games</a:t>
            </a:r>
          </a:p>
          <a:p>
            <a:pPr marL="285750" indent="-285750">
              <a:buFont typeface="Wingdings" panose="05000000000000000000" pitchFamily="2" charset="2"/>
              <a:buChar char="ü"/>
            </a:pPr>
            <a:r>
              <a:rPr lang="en-AU" sz="1400" dirty="0"/>
              <a:t>No lines…lots of footballs and lots of touches for everyone</a:t>
            </a:r>
          </a:p>
          <a:p>
            <a:pPr marL="285750" indent="-285750">
              <a:buFont typeface="Wingdings" panose="05000000000000000000" pitchFamily="2" charset="2"/>
              <a:buChar char="ü"/>
            </a:pPr>
            <a:r>
              <a:rPr lang="en-AU" sz="1400" dirty="0"/>
              <a:t>Fun training and even participation</a:t>
            </a:r>
          </a:p>
          <a:p>
            <a:endParaRPr lang="en-AU" dirty="0"/>
          </a:p>
        </p:txBody>
      </p:sp>
      <p:sp>
        <p:nvSpPr>
          <p:cNvPr id="5" name="Rectangle 4"/>
          <p:cNvSpPr/>
          <p:nvPr/>
        </p:nvSpPr>
        <p:spPr>
          <a:xfrm>
            <a:off x="2554094" y="4603074"/>
            <a:ext cx="4572000" cy="1231106"/>
          </a:xfrm>
          <a:prstGeom prst="rect">
            <a:avLst/>
          </a:prstGeom>
        </p:spPr>
        <p:txBody>
          <a:bodyPr>
            <a:spAutoFit/>
          </a:bodyPr>
          <a:lstStyle/>
          <a:p>
            <a:pPr marL="285750" indent="-285750">
              <a:buFont typeface="Wingdings" panose="05000000000000000000" pitchFamily="2" charset="2"/>
              <a:buChar char="ü"/>
            </a:pPr>
            <a:r>
              <a:rPr lang="en-AU" sz="1400" dirty="0"/>
              <a:t>Heaps of touches of football</a:t>
            </a:r>
          </a:p>
          <a:p>
            <a:pPr marL="285750" indent="-285750">
              <a:buFont typeface="Wingdings" panose="05000000000000000000" pitchFamily="2" charset="2"/>
              <a:buChar char="ü"/>
            </a:pPr>
            <a:r>
              <a:rPr lang="en-AU" sz="1400" dirty="0"/>
              <a:t>Fun training and even participation</a:t>
            </a:r>
          </a:p>
          <a:p>
            <a:pPr marL="285750" indent="-285750">
              <a:buFont typeface="Wingdings" panose="05000000000000000000" pitchFamily="2" charset="2"/>
              <a:buChar char="ü"/>
            </a:pPr>
            <a:r>
              <a:rPr lang="en-AU" sz="1400" dirty="0"/>
              <a:t>Small sided games</a:t>
            </a:r>
          </a:p>
          <a:p>
            <a:pPr marL="285750" indent="-285750">
              <a:buFont typeface="Wingdings" panose="05000000000000000000" pitchFamily="2" charset="2"/>
              <a:buChar char="ü"/>
            </a:pPr>
            <a:r>
              <a:rPr lang="en-AU" sz="1400" dirty="0"/>
              <a:t>No lines…lots of footballs</a:t>
            </a:r>
          </a:p>
          <a:p>
            <a:endParaRPr lang="en-AU" dirty="0"/>
          </a:p>
        </p:txBody>
      </p:sp>
    </p:spTree>
    <p:extLst>
      <p:ext uri="{BB962C8B-B14F-4D97-AF65-F5344CB8AC3E}">
        <p14:creationId xmlns:p14="http://schemas.microsoft.com/office/powerpoint/2010/main" val="138050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23364"/>
            <a:ext cx="7560840" cy="369332"/>
          </a:xfrm>
          <a:prstGeom prst="rect">
            <a:avLst/>
          </a:prstGeom>
          <a:noFill/>
        </p:spPr>
        <p:txBody>
          <a:bodyPr wrap="square" rtlCol="0">
            <a:spAutoFit/>
          </a:bodyPr>
          <a:lstStyle/>
          <a:p>
            <a:r>
              <a:rPr lang="en-AU" b="1" dirty="0"/>
              <a:t>Netball Coaching Curriculum…. </a:t>
            </a:r>
          </a:p>
        </p:txBody>
      </p:sp>
      <p:sp>
        <p:nvSpPr>
          <p:cNvPr id="6" name="TextBox 5"/>
          <p:cNvSpPr txBox="1"/>
          <p:nvPr/>
        </p:nvSpPr>
        <p:spPr>
          <a:xfrm>
            <a:off x="251520" y="764704"/>
            <a:ext cx="7992888" cy="584775"/>
          </a:xfrm>
          <a:prstGeom prst="rect">
            <a:avLst/>
          </a:prstGeom>
          <a:noFill/>
        </p:spPr>
        <p:txBody>
          <a:bodyPr wrap="square" rtlCol="0">
            <a:spAutoFit/>
          </a:bodyPr>
          <a:lstStyle/>
          <a:p>
            <a:r>
              <a:rPr lang="en-AU" sz="1600" b="1" dirty="0"/>
              <a:t>The St Mary’s Netball program is overseen by our A Grade Coach Renee Garing who develops coaching resources aimed at the continuous development of our players.</a:t>
            </a:r>
          </a:p>
        </p:txBody>
      </p:sp>
      <p:sp>
        <p:nvSpPr>
          <p:cNvPr id="8" name="TextBox 7"/>
          <p:cNvSpPr txBox="1"/>
          <p:nvPr/>
        </p:nvSpPr>
        <p:spPr>
          <a:xfrm>
            <a:off x="251520" y="5877272"/>
            <a:ext cx="2212310" cy="648000"/>
          </a:xfrm>
          <a:prstGeom prst="rect">
            <a:avLst/>
          </a:prstGeom>
          <a:solidFill>
            <a:schemeClr val="bg2">
              <a:lumMod val="50000"/>
            </a:schemeClr>
          </a:solidFill>
        </p:spPr>
        <p:txBody>
          <a:bodyPr wrap="square" rtlCol="0" anchor="ctr">
            <a:spAutoFit/>
          </a:bodyPr>
          <a:lstStyle/>
          <a:p>
            <a:pPr algn="ctr"/>
            <a:r>
              <a:rPr lang="en-AU" b="1" dirty="0">
                <a:solidFill>
                  <a:schemeClr val="bg1"/>
                </a:solidFill>
              </a:rPr>
              <a:t>Junior Netball</a:t>
            </a:r>
          </a:p>
          <a:p>
            <a:pPr algn="ctr"/>
            <a:r>
              <a:rPr lang="en-AU" b="1" dirty="0">
                <a:solidFill>
                  <a:schemeClr val="bg1"/>
                </a:solidFill>
              </a:rPr>
              <a:t>(U11)</a:t>
            </a:r>
          </a:p>
        </p:txBody>
      </p:sp>
      <p:sp>
        <p:nvSpPr>
          <p:cNvPr id="9" name="TextBox 8"/>
          <p:cNvSpPr txBox="1"/>
          <p:nvPr/>
        </p:nvSpPr>
        <p:spPr>
          <a:xfrm>
            <a:off x="251520" y="479715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Junior Netball</a:t>
            </a:r>
          </a:p>
          <a:p>
            <a:pPr algn="ctr"/>
            <a:r>
              <a:rPr lang="en-AU" b="1" dirty="0">
                <a:solidFill>
                  <a:schemeClr val="bg1"/>
                </a:solidFill>
              </a:rPr>
              <a:t>(U13)</a:t>
            </a:r>
          </a:p>
        </p:txBody>
      </p:sp>
      <p:sp>
        <p:nvSpPr>
          <p:cNvPr id="10" name="TextBox 9"/>
          <p:cNvSpPr txBox="1"/>
          <p:nvPr/>
        </p:nvSpPr>
        <p:spPr>
          <a:xfrm>
            <a:off x="251520" y="263691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Upper Youth Netball (U17)</a:t>
            </a:r>
          </a:p>
        </p:txBody>
      </p:sp>
      <p:sp>
        <p:nvSpPr>
          <p:cNvPr id="11" name="TextBox 10"/>
          <p:cNvSpPr txBox="1"/>
          <p:nvPr/>
        </p:nvSpPr>
        <p:spPr>
          <a:xfrm>
            <a:off x="251520" y="155679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Netball</a:t>
            </a:r>
            <a:br>
              <a:rPr lang="en-AU" b="1" dirty="0">
                <a:solidFill>
                  <a:schemeClr val="bg1"/>
                </a:solidFill>
              </a:rPr>
            </a:br>
            <a:r>
              <a:rPr lang="en-AU" b="1" dirty="0">
                <a:solidFill>
                  <a:schemeClr val="bg1"/>
                </a:solidFill>
              </a:rPr>
              <a:t>(Seniors)</a:t>
            </a:r>
          </a:p>
        </p:txBody>
      </p:sp>
      <p:sp>
        <p:nvSpPr>
          <p:cNvPr id="12" name="TextBox 11"/>
          <p:cNvSpPr txBox="1"/>
          <p:nvPr/>
        </p:nvSpPr>
        <p:spPr>
          <a:xfrm>
            <a:off x="251520" y="3717032"/>
            <a:ext cx="2212310" cy="646331"/>
          </a:xfrm>
          <a:prstGeom prst="rect">
            <a:avLst/>
          </a:prstGeom>
          <a:solidFill>
            <a:schemeClr val="bg2">
              <a:lumMod val="50000"/>
            </a:schemeClr>
          </a:solidFill>
        </p:spPr>
        <p:txBody>
          <a:bodyPr wrap="square" rtlCol="0">
            <a:spAutoFit/>
          </a:bodyPr>
          <a:lstStyle/>
          <a:p>
            <a:pPr algn="ctr"/>
            <a:r>
              <a:rPr lang="en-AU" b="1" dirty="0">
                <a:solidFill>
                  <a:schemeClr val="bg1"/>
                </a:solidFill>
              </a:rPr>
              <a:t>Lower Youth Netball (U15)</a:t>
            </a:r>
          </a:p>
        </p:txBody>
      </p:sp>
      <p:cxnSp>
        <p:nvCxnSpPr>
          <p:cNvPr id="13" name="Straight Connector 12"/>
          <p:cNvCxnSpPr/>
          <p:nvPr/>
        </p:nvCxnSpPr>
        <p:spPr>
          <a:xfrm>
            <a:off x="251520" y="2348880"/>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520" y="350100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1520" y="458112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528" y="566124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4094" y="1400024"/>
            <a:ext cx="5616624" cy="954107"/>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Match simulations practice </a:t>
            </a:r>
          </a:p>
          <a:p>
            <a:pPr marL="285750" indent="-285750">
              <a:buFont typeface="Wingdings" panose="05000000000000000000" pitchFamily="2" charset="2"/>
              <a:buChar char="ü"/>
            </a:pPr>
            <a:r>
              <a:rPr lang="en-AU" sz="1400" dirty="0"/>
              <a:t>Advanced ball skills, passing, defence, shooting, centre court skills </a:t>
            </a:r>
          </a:p>
          <a:p>
            <a:pPr marL="285750" indent="-285750">
              <a:buFont typeface="Wingdings" panose="05000000000000000000" pitchFamily="2" charset="2"/>
              <a:buChar char="ü"/>
            </a:pPr>
            <a:r>
              <a:rPr lang="en-AU" sz="1400" dirty="0"/>
              <a:t>Advanced knowledge of all playing positions/systems</a:t>
            </a:r>
          </a:p>
          <a:p>
            <a:pPr marL="285750" indent="-285750">
              <a:buFont typeface="Wingdings" panose="05000000000000000000" pitchFamily="2" charset="2"/>
              <a:buChar char="ü"/>
            </a:pPr>
            <a:r>
              <a:rPr lang="en-AU" sz="1400" dirty="0"/>
              <a:t>Align all coaching styles to be consistent across sides</a:t>
            </a:r>
          </a:p>
        </p:txBody>
      </p:sp>
      <p:sp>
        <p:nvSpPr>
          <p:cNvPr id="18" name="TextBox 17"/>
          <p:cNvSpPr txBox="1"/>
          <p:nvPr/>
        </p:nvSpPr>
        <p:spPr>
          <a:xfrm>
            <a:off x="2554094" y="2485345"/>
            <a:ext cx="5762322" cy="954107"/>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Advanced ball skills, passing, defence, shooting, centre court skills </a:t>
            </a:r>
          </a:p>
          <a:p>
            <a:pPr marL="285750" indent="-285750">
              <a:buFont typeface="Wingdings" panose="05000000000000000000" pitchFamily="2" charset="2"/>
              <a:buChar char="ü"/>
            </a:pPr>
            <a:r>
              <a:rPr lang="en-AU" sz="1400" dirty="0"/>
              <a:t>Advanced knowledge of all playing positions/systems</a:t>
            </a:r>
          </a:p>
          <a:p>
            <a:pPr marL="285750" indent="-285750">
              <a:buFont typeface="Wingdings" panose="05000000000000000000" pitchFamily="2" charset="2"/>
              <a:buChar char="ü"/>
            </a:pPr>
            <a:r>
              <a:rPr lang="en-AU" sz="1400" dirty="0"/>
              <a:t>Saturday graded teams, Friday graded teams, fun training &amp; competition</a:t>
            </a:r>
          </a:p>
          <a:p>
            <a:pPr marL="285750" indent="-285750">
              <a:buFont typeface="Wingdings" panose="05000000000000000000" pitchFamily="2" charset="2"/>
              <a:buChar char="ü"/>
            </a:pPr>
            <a:r>
              <a:rPr lang="en-AU" sz="1400" dirty="0"/>
              <a:t>Align all coaching styles to be consistent across sides</a:t>
            </a:r>
          </a:p>
        </p:txBody>
      </p:sp>
      <p:sp>
        <p:nvSpPr>
          <p:cNvPr id="19" name="TextBox 18"/>
          <p:cNvSpPr txBox="1"/>
          <p:nvPr/>
        </p:nvSpPr>
        <p:spPr>
          <a:xfrm>
            <a:off x="2554094" y="3666521"/>
            <a:ext cx="5780578" cy="738664"/>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Intermediate ball skills, passing, defence, shooting, centre court skills </a:t>
            </a:r>
          </a:p>
          <a:p>
            <a:pPr marL="285750" indent="-285750">
              <a:buFont typeface="Wingdings" panose="05000000000000000000" pitchFamily="2" charset="2"/>
              <a:buChar char="ü"/>
            </a:pPr>
            <a:r>
              <a:rPr lang="en-AU" sz="1400" dirty="0"/>
              <a:t>Intermediate knowledge of all playing positions/systems</a:t>
            </a:r>
          </a:p>
          <a:p>
            <a:pPr marL="285750" indent="-285750">
              <a:buFont typeface="Wingdings" panose="05000000000000000000" pitchFamily="2" charset="2"/>
              <a:buChar char="ü"/>
            </a:pPr>
            <a:r>
              <a:rPr lang="en-AU" sz="1400" dirty="0"/>
              <a:t>Saturday graded teams, Friday graded teams, fun training &amp; competition</a:t>
            </a:r>
          </a:p>
        </p:txBody>
      </p:sp>
      <p:sp>
        <p:nvSpPr>
          <p:cNvPr id="20" name="TextBox 19"/>
          <p:cNvSpPr txBox="1"/>
          <p:nvPr/>
        </p:nvSpPr>
        <p:spPr>
          <a:xfrm>
            <a:off x="2554094" y="5797133"/>
            <a:ext cx="5616624" cy="1015663"/>
          </a:xfrm>
          <a:prstGeom prst="rect">
            <a:avLst/>
          </a:prstGeom>
          <a:noFill/>
        </p:spPr>
        <p:txBody>
          <a:bodyPr wrap="square" rtlCol="0">
            <a:spAutoFit/>
          </a:bodyPr>
          <a:lstStyle/>
          <a:p>
            <a:pPr marL="285750" indent="-285750">
              <a:buFont typeface="Wingdings" panose="05000000000000000000" pitchFamily="2" charset="2"/>
              <a:buChar char="ü"/>
            </a:pPr>
            <a:r>
              <a:rPr lang="en-AU" sz="1400" dirty="0"/>
              <a:t>Foundation ball skills</a:t>
            </a:r>
          </a:p>
          <a:p>
            <a:pPr marL="285750" indent="-285750">
              <a:buFont typeface="Wingdings" panose="05000000000000000000" pitchFamily="2" charset="2"/>
              <a:buChar char="ü"/>
            </a:pPr>
            <a:r>
              <a:rPr lang="en-AU" sz="1400" dirty="0"/>
              <a:t>Foundation knowledge of all playing positions</a:t>
            </a:r>
          </a:p>
          <a:p>
            <a:pPr marL="285750" indent="-285750">
              <a:buFont typeface="Wingdings" panose="05000000000000000000" pitchFamily="2" charset="2"/>
              <a:buChar char="ü"/>
            </a:pPr>
            <a:r>
              <a:rPr lang="en-AU" sz="1400" dirty="0"/>
              <a:t>Fun training and even participation</a:t>
            </a:r>
          </a:p>
          <a:p>
            <a:endParaRPr lang="en-AU" dirty="0"/>
          </a:p>
        </p:txBody>
      </p:sp>
      <p:sp>
        <p:nvSpPr>
          <p:cNvPr id="5" name="Rectangle 4"/>
          <p:cNvSpPr/>
          <p:nvPr/>
        </p:nvSpPr>
        <p:spPr>
          <a:xfrm>
            <a:off x="2554094" y="4766441"/>
            <a:ext cx="5906338" cy="738664"/>
          </a:xfrm>
          <a:prstGeom prst="rect">
            <a:avLst/>
          </a:prstGeom>
        </p:spPr>
        <p:txBody>
          <a:bodyPr wrap="square">
            <a:spAutoFit/>
          </a:bodyPr>
          <a:lstStyle/>
          <a:p>
            <a:pPr marL="285750" indent="-285750">
              <a:buFont typeface="Wingdings" panose="05000000000000000000" pitchFamily="2" charset="2"/>
              <a:buChar char="ü"/>
            </a:pPr>
            <a:r>
              <a:rPr lang="en-AU" sz="1400" dirty="0"/>
              <a:t>Development ball skills, passing, defence, shooting, centre court skills </a:t>
            </a:r>
          </a:p>
          <a:p>
            <a:pPr marL="285750" indent="-285750">
              <a:buFont typeface="Wingdings" panose="05000000000000000000" pitchFamily="2" charset="2"/>
              <a:buChar char="ü"/>
            </a:pPr>
            <a:r>
              <a:rPr lang="en-AU" sz="1400" dirty="0"/>
              <a:t>Development knowledge of all playing positions/systems</a:t>
            </a:r>
          </a:p>
          <a:p>
            <a:pPr marL="285750" indent="-285750">
              <a:buFont typeface="Wingdings" panose="05000000000000000000" pitchFamily="2" charset="2"/>
              <a:buChar char="ü"/>
            </a:pPr>
            <a:r>
              <a:rPr lang="en-AU" sz="1400" dirty="0"/>
              <a:t>Saturday graded teams, Friday graded teams, fun training &amp; competition</a:t>
            </a:r>
            <a:endParaRPr lang="en-AU" dirty="0"/>
          </a:p>
        </p:txBody>
      </p:sp>
    </p:spTree>
    <p:extLst>
      <p:ext uri="{BB962C8B-B14F-4D97-AF65-F5344CB8AC3E}">
        <p14:creationId xmlns:p14="http://schemas.microsoft.com/office/powerpoint/2010/main" val="51314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576" y="4194322"/>
            <a:ext cx="6768752" cy="2376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23364"/>
            <a:ext cx="7560840" cy="369332"/>
          </a:xfrm>
          <a:prstGeom prst="rect">
            <a:avLst/>
          </a:prstGeom>
          <a:noFill/>
        </p:spPr>
        <p:txBody>
          <a:bodyPr wrap="square" rtlCol="0">
            <a:spAutoFit/>
          </a:bodyPr>
          <a:lstStyle/>
          <a:p>
            <a:r>
              <a:rPr lang="en-AU" b="1" dirty="0"/>
              <a:t>Senior St Mary’s player involvement and transition…</a:t>
            </a:r>
          </a:p>
        </p:txBody>
      </p:sp>
      <p:sp>
        <p:nvSpPr>
          <p:cNvPr id="5" name="TextBox 4"/>
          <p:cNvSpPr txBox="1"/>
          <p:nvPr/>
        </p:nvSpPr>
        <p:spPr>
          <a:xfrm>
            <a:off x="179512" y="764704"/>
            <a:ext cx="8064896" cy="4401205"/>
          </a:xfrm>
          <a:prstGeom prst="rect">
            <a:avLst/>
          </a:prstGeom>
          <a:noFill/>
        </p:spPr>
        <p:txBody>
          <a:bodyPr wrap="square" rtlCol="0">
            <a:spAutoFit/>
          </a:bodyPr>
          <a:lstStyle/>
          <a:p>
            <a:r>
              <a:rPr lang="en-AU" sz="1600" dirty="0"/>
              <a:t>Senior St Mary’s players, will participate and play a role at all levels of our junior structure. The seniors will also be involved with junior sides and commence a mentor program making the transition to senior ranks a lot easier for younger players.</a:t>
            </a:r>
          </a:p>
          <a:p>
            <a:endParaRPr lang="en-AU" sz="1600" dirty="0"/>
          </a:p>
          <a:p>
            <a:r>
              <a:rPr lang="en-AU" sz="1600" dirty="0"/>
              <a:t>The club will expand on its current program to ensure there is a smooth path for anyone aiming for a higher standard of football or netball. The club wishes to maintain the momentum from the current successful program where over 10 players in each of the past 5 years made the final list for the Geelong Falcons. The netball program will also be continually enhanced to allow a pathway for those wanting to play at the highest level possible.  Both netball and football will always have a place though for those just wanting to participate and have fun with no higher level goals. </a:t>
            </a:r>
          </a:p>
          <a:p>
            <a:endParaRPr lang="en-AU" sz="1600" dirty="0"/>
          </a:p>
          <a:p>
            <a:r>
              <a:rPr lang="en-AU" sz="1600" dirty="0"/>
              <a:t>Opportunities also exist to train with the senior squad over preseason for all U18 players.  </a:t>
            </a:r>
          </a:p>
          <a:p>
            <a:endParaRPr lang="en-AU" dirty="0"/>
          </a:p>
          <a:p>
            <a:endParaRPr lang="en-AU" dirty="0"/>
          </a:p>
          <a:p>
            <a:endParaRPr lang="en-AU" dirty="0"/>
          </a:p>
          <a:p>
            <a:endParaRPr lang="en-AU" dirty="0"/>
          </a:p>
        </p:txBody>
      </p:sp>
      <p:pic>
        <p:nvPicPr>
          <p:cNvPr id="7" name="Picture 6">
            <a:extLst>
              <a:ext uri="{FF2B5EF4-FFF2-40B4-BE49-F238E27FC236}">
                <a16:creationId xmlns="" xmlns:a16="http://schemas.microsoft.com/office/drawing/2014/main" id="{031A19AF-4817-45D5-92CE-1ABA6D290C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370" r="25070"/>
          <a:stretch/>
        </p:blipFill>
        <p:spPr>
          <a:xfrm>
            <a:off x="866864" y="4311088"/>
            <a:ext cx="2158224" cy="2167254"/>
          </a:xfrm>
          <a:prstGeom prst="rect">
            <a:avLst/>
          </a:prstGeom>
        </p:spPr>
      </p:pic>
      <p:pic>
        <p:nvPicPr>
          <p:cNvPr id="10" name="Picture 9">
            <a:extLst>
              <a:ext uri="{FF2B5EF4-FFF2-40B4-BE49-F238E27FC236}">
                <a16:creationId xmlns="" xmlns:a16="http://schemas.microsoft.com/office/drawing/2014/main" id="{6523AD41-42D1-4260-B112-BE833C2F5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725" y="4311088"/>
            <a:ext cx="2158224" cy="2167254"/>
          </a:xfrm>
          <a:prstGeom prst="rect">
            <a:avLst/>
          </a:prstGeom>
        </p:spPr>
      </p:pic>
      <p:pic>
        <p:nvPicPr>
          <p:cNvPr id="6" name="Picture 5">
            <a:extLst>
              <a:ext uri="{FF2B5EF4-FFF2-40B4-BE49-F238E27FC236}">
                <a16:creationId xmlns="" xmlns:a16="http://schemas.microsoft.com/office/drawing/2014/main" id="{CFA7AF5F-6762-4E4E-88ED-D5C3B8D7B4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1" t="3756" r="10808" b="34465"/>
          <a:stretch/>
        </p:blipFill>
        <p:spPr>
          <a:xfrm>
            <a:off x="3144388" y="4311088"/>
            <a:ext cx="1996836" cy="2167254"/>
          </a:xfrm>
          <a:prstGeom prst="rect">
            <a:avLst/>
          </a:prstGeom>
        </p:spPr>
      </p:pic>
    </p:spTree>
    <p:extLst>
      <p:ext uri="{BB962C8B-B14F-4D97-AF65-F5344CB8AC3E}">
        <p14:creationId xmlns:p14="http://schemas.microsoft.com/office/powerpoint/2010/main" val="297220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6632"/>
            <a:ext cx="7560840" cy="646331"/>
          </a:xfrm>
          <a:prstGeom prst="rect">
            <a:avLst/>
          </a:prstGeom>
          <a:noFill/>
        </p:spPr>
        <p:txBody>
          <a:bodyPr wrap="square" rtlCol="0">
            <a:spAutoFit/>
          </a:bodyPr>
          <a:lstStyle/>
          <a:p>
            <a:r>
              <a:rPr lang="en-AU" b="1" dirty="0"/>
              <a:t>The role parents play in making St Mary’s stronger and providing our kids with even more opportunities…..</a:t>
            </a:r>
          </a:p>
        </p:txBody>
      </p:sp>
      <p:sp>
        <p:nvSpPr>
          <p:cNvPr id="5" name="TextBox 4"/>
          <p:cNvSpPr txBox="1"/>
          <p:nvPr/>
        </p:nvSpPr>
        <p:spPr>
          <a:xfrm>
            <a:off x="258436" y="908720"/>
            <a:ext cx="7848872" cy="3354765"/>
          </a:xfrm>
          <a:prstGeom prst="rect">
            <a:avLst/>
          </a:prstGeom>
          <a:noFill/>
        </p:spPr>
        <p:txBody>
          <a:bodyPr wrap="square" rtlCol="0">
            <a:spAutoFit/>
          </a:bodyPr>
          <a:lstStyle/>
          <a:p>
            <a:r>
              <a:rPr lang="en-AU" sz="1600" dirty="0"/>
              <a:t>The club understands how busy people are, but have been lucky to be supported with a fantastic group of parents who support the development programs.</a:t>
            </a:r>
          </a:p>
          <a:p>
            <a:endParaRPr lang="en-AU" sz="1600" dirty="0"/>
          </a:p>
          <a:p>
            <a:r>
              <a:rPr lang="en-AU" sz="1600" dirty="0"/>
              <a:t>Many hands make light work, so the club will be looking to create opportunities for others to become involved to support the program, which will enhance the opportunity to further develop our people, and make the experience for football and netballers participants the best it can be. </a:t>
            </a:r>
          </a:p>
          <a:p>
            <a:endParaRPr lang="en-AU" sz="1600" dirty="0"/>
          </a:p>
          <a:p>
            <a:r>
              <a:rPr lang="en-AU" sz="1600" dirty="0"/>
              <a:t>Volunteering in any aspect is encouraged, whether it be helping out two nights a year at training, or taking a role on match day to allow the coach to spend more time with the players. </a:t>
            </a:r>
          </a:p>
          <a:p>
            <a:endParaRPr lang="en-AU" dirty="0"/>
          </a:p>
          <a:p>
            <a:endParaRPr lang="en-AU" dirty="0"/>
          </a:p>
        </p:txBody>
      </p:sp>
      <p:pic>
        <p:nvPicPr>
          <p:cNvPr id="4100" name="Picture 4" descr="Image result for st marys fc geelong"/>
          <p:cNvPicPr>
            <a:picLocks noChangeAspect="1" noChangeArrowheads="1"/>
          </p:cNvPicPr>
          <p:nvPr/>
        </p:nvPicPr>
        <p:blipFill rotWithShape="1">
          <a:blip r:embed="rId2">
            <a:extLst>
              <a:ext uri="{28A0092B-C50C-407E-A947-70E740481C1C}">
                <a14:useLocalDpi xmlns:a14="http://schemas.microsoft.com/office/drawing/2010/main" val="0"/>
              </a:ext>
            </a:extLst>
          </a:blip>
          <a:srcRect l="14094" r="3813"/>
          <a:stretch/>
        </p:blipFill>
        <p:spPr bwMode="auto">
          <a:xfrm>
            <a:off x="2605674" y="4077072"/>
            <a:ext cx="3154396" cy="215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3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32656"/>
            <a:ext cx="7560840" cy="369332"/>
          </a:xfrm>
          <a:prstGeom prst="rect">
            <a:avLst/>
          </a:prstGeom>
          <a:noFill/>
        </p:spPr>
        <p:txBody>
          <a:bodyPr wrap="square" rtlCol="0">
            <a:spAutoFit/>
          </a:bodyPr>
          <a:lstStyle/>
          <a:p>
            <a:r>
              <a:rPr lang="en-AU" b="1" dirty="0"/>
              <a:t>Contacts and resources…</a:t>
            </a:r>
          </a:p>
        </p:txBody>
      </p:sp>
      <p:graphicFrame>
        <p:nvGraphicFramePr>
          <p:cNvPr id="6" name="Table 5"/>
          <p:cNvGraphicFramePr>
            <a:graphicFrameLocks noGrp="1"/>
          </p:cNvGraphicFramePr>
          <p:nvPr>
            <p:extLst>
              <p:ext uri="{D42A27DB-BD31-4B8C-83A1-F6EECF244321}">
                <p14:modId xmlns:p14="http://schemas.microsoft.com/office/powerpoint/2010/main" val="3260757777"/>
              </p:ext>
            </p:extLst>
          </p:nvPr>
        </p:nvGraphicFramePr>
        <p:xfrm>
          <a:off x="251520" y="836712"/>
          <a:ext cx="7776864" cy="3040805"/>
        </p:xfrm>
        <a:graphic>
          <a:graphicData uri="http://schemas.openxmlformats.org/drawingml/2006/table">
            <a:tbl>
              <a:tblPr firstRow="1" bandRow="1">
                <a:tableStyleId>{5C22544A-7EE6-4342-B048-85BDC9FD1C3A}</a:tableStyleId>
              </a:tblPr>
              <a:tblGrid>
                <a:gridCol w="2592288">
                  <a:extLst>
                    <a:ext uri="{9D8B030D-6E8A-4147-A177-3AD203B41FA5}">
                      <a16:colId xmlns="" xmlns:a16="http://schemas.microsoft.com/office/drawing/2014/main" val="20000"/>
                    </a:ext>
                  </a:extLst>
                </a:gridCol>
                <a:gridCol w="3240360">
                  <a:extLst>
                    <a:ext uri="{9D8B030D-6E8A-4147-A177-3AD203B41FA5}">
                      <a16:colId xmlns="" xmlns:a16="http://schemas.microsoft.com/office/drawing/2014/main" val="20001"/>
                    </a:ext>
                  </a:extLst>
                </a:gridCol>
                <a:gridCol w="1944216">
                  <a:extLst>
                    <a:ext uri="{9D8B030D-6E8A-4147-A177-3AD203B41FA5}">
                      <a16:colId xmlns="" xmlns:a16="http://schemas.microsoft.com/office/drawing/2014/main" val="20002"/>
                    </a:ext>
                  </a:extLst>
                </a:gridCol>
              </a:tblGrid>
              <a:tr h="272329">
                <a:tc>
                  <a:txBody>
                    <a:bodyPr/>
                    <a:lstStyle/>
                    <a:p>
                      <a:r>
                        <a:rPr lang="en-AU" sz="1600" dirty="0"/>
                        <a:t>Name</a:t>
                      </a:r>
                    </a:p>
                  </a:txBody>
                  <a:tcPr/>
                </a:tc>
                <a:tc>
                  <a:txBody>
                    <a:bodyPr/>
                    <a:lstStyle/>
                    <a:p>
                      <a:r>
                        <a:rPr lang="en-AU" sz="1600" dirty="0"/>
                        <a:t>Role</a:t>
                      </a:r>
                    </a:p>
                  </a:txBody>
                  <a:tcPr/>
                </a:tc>
                <a:tc>
                  <a:txBody>
                    <a:bodyPr/>
                    <a:lstStyle/>
                    <a:p>
                      <a:r>
                        <a:rPr lang="en-AU" sz="1600" dirty="0"/>
                        <a:t>Contact</a:t>
                      </a:r>
                    </a:p>
                  </a:txBody>
                  <a:tcPr/>
                </a:tc>
                <a:extLst>
                  <a:ext uri="{0D108BD9-81ED-4DB2-BD59-A6C34878D82A}">
                    <a16:rowId xmlns="" xmlns:a16="http://schemas.microsoft.com/office/drawing/2014/main" val="10000"/>
                  </a:ext>
                </a:extLst>
              </a:tr>
              <a:tr h="425281">
                <a:tc>
                  <a:txBody>
                    <a:bodyPr/>
                    <a:lstStyle/>
                    <a:p>
                      <a:r>
                        <a:rPr lang="en-AU" sz="1600" dirty="0"/>
                        <a:t>Damian</a:t>
                      </a:r>
                      <a:r>
                        <a:rPr lang="en-AU" sz="1600" baseline="0" dirty="0"/>
                        <a:t> McKeegan</a:t>
                      </a:r>
                      <a:endParaRPr lang="en-AU" sz="1600" dirty="0"/>
                    </a:p>
                  </a:txBody>
                  <a:tcPr/>
                </a:tc>
                <a:tc>
                  <a:txBody>
                    <a:bodyPr/>
                    <a:lstStyle/>
                    <a:p>
                      <a:r>
                        <a:rPr lang="en-AU" sz="1600" dirty="0"/>
                        <a:t>NAB AFL Auskick – U12 Player Welfare Manager</a:t>
                      </a:r>
                    </a:p>
                  </a:txBody>
                  <a:tcPr/>
                </a:tc>
                <a:tc>
                  <a:txBody>
                    <a:bodyPr/>
                    <a:lstStyle/>
                    <a:p>
                      <a:r>
                        <a:rPr lang="en-AU" sz="1600" dirty="0"/>
                        <a:t>0423 021 258</a:t>
                      </a:r>
                    </a:p>
                  </a:txBody>
                  <a:tcPr/>
                </a:tc>
                <a:extLst>
                  <a:ext uri="{0D108BD9-81ED-4DB2-BD59-A6C34878D82A}">
                    <a16:rowId xmlns="" xmlns:a16="http://schemas.microsoft.com/office/drawing/2014/main" val="10001"/>
                  </a:ext>
                </a:extLst>
              </a:tr>
              <a:tr h="425281">
                <a:tc>
                  <a:txBody>
                    <a:bodyPr/>
                    <a:lstStyle/>
                    <a:p>
                      <a:r>
                        <a:rPr lang="en-AU" sz="1600" dirty="0"/>
                        <a:t>Kevin McMahon</a:t>
                      </a:r>
                    </a:p>
                  </a:txBody>
                  <a:tcPr/>
                </a:tc>
                <a:tc>
                  <a:txBody>
                    <a:bodyPr/>
                    <a:lstStyle/>
                    <a:p>
                      <a:r>
                        <a:rPr lang="en-AU" sz="1600" dirty="0"/>
                        <a:t>U14 – U16 Player Welfare Manager</a:t>
                      </a:r>
                    </a:p>
                  </a:txBody>
                  <a:tcPr/>
                </a:tc>
                <a:tc>
                  <a:txBody>
                    <a:bodyPr/>
                    <a:lstStyle/>
                    <a:p>
                      <a:r>
                        <a:rPr lang="en-AU" sz="1600" dirty="0"/>
                        <a:t>0457 507 202</a:t>
                      </a:r>
                    </a:p>
                  </a:txBody>
                  <a:tcPr/>
                </a:tc>
                <a:extLst>
                  <a:ext uri="{0D108BD9-81ED-4DB2-BD59-A6C34878D82A}">
                    <a16:rowId xmlns="" xmlns:a16="http://schemas.microsoft.com/office/drawing/2014/main" val="10002"/>
                  </a:ext>
                </a:extLst>
              </a:tr>
              <a:tr h="425281">
                <a:tc>
                  <a:txBody>
                    <a:bodyPr/>
                    <a:lstStyle/>
                    <a:p>
                      <a:r>
                        <a:rPr lang="en-AU" sz="1600" dirty="0"/>
                        <a:t>Mitch </a:t>
                      </a:r>
                      <a:r>
                        <a:rPr lang="en-AU" sz="1600" dirty="0" err="1"/>
                        <a:t>Etherton</a:t>
                      </a:r>
                      <a:endParaRPr lang="en-AU" sz="1600" dirty="0"/>
                    </a:p>
                  </a:txBody>
                  <a:tcPr/>
                </a:tc>
                <a:tc>
                  <a:txBody>
                    <a:bodyPr/>
                    <a:lstStyle/>
                    <a:p>
                      <a:r>
                        <a:rPr lang="en-AU" sz="1600" dirty="0"/>
                        <a:t>Senior Player Welfare Manager</a:t>
                      </a:r>
                    </a:p>
                  </a:txBody>
                  <a:tcPr/>
                </a:tc>
                <a:tc>
                  <a:txBody>
                    <a:bodyPr/>
                    <a:lstStyle/>
                    <a:p>
                      <a:r>
                        <a:rPr lang="en-AU" sz="1600" dirty="0"/>
                        <a:t>0409 100 092</a:t>
                      </a:r>
                    </a:p>
                  </a:txBody>
                  <a:tcPr/>
                </a:tc>
                <a:extLst>
                  <a:ext uri="{0D108BD9-81ED-4DB2-BD59-A6C34878D82A}">
                    <a16:rowId xmlns="" xmlns:a16="http://schemas.microsoft.com/office/drawing/2014/main" val="10003"/>
                  </a:ext>
                </a:extLst>
              </a:tr>
              <a:tr h="425281">
                <a:tc>
                  <a:txBody>
                    <a:bodyPr/>
                    <a:lstStyle/>
                    <a:p>
                      <a:r>
                        <a:rPr lang="en-AU" sz="1600" dirty="0"/>
                        <a:t>Fiona Greig</a:t>
                      </a:r>
                    </a:p>
                  </a:txBody>
                  <a:tcPr/>
                </a:tc>
                <a:tc>
                  <a:txBody>
                    <a:bodyPr/>
                    <a:lstStyle/>
                    <a:p>
                      <a:r>
                        <a:rPr lang="en-AU" sz="1600" dirty="0"/>
                        <a:t>Junior Netball</a:t>
                      </a:r>
                      <a:r>
                        <a:rPr lang="en-AU" sz="1600" baseline="0" dirty="0"/>
                        <a:t> Welfare Manager</a:t>
                      </a:r>
                      <a:endParaRPr lang="en-AU" sz="1600" dirty="0"/>
                    </a:p>
                  </a:txBody>
                  <a:tcPr/>
                </a:tc>
                <a:tc>
                  <a:txBody>
                    <a:bodyPr/>
                    <a:lstStyle/>
                    <a:p>
                      <a:r>
                        <a:rPr lang="en-AU" sz="1600" dirty="0"/>
                        <a:t>0438 011 016</a:t>
                      </a:r>
                    </a:p>
                  </a:txBody>
                  <a:tcPr/>
                </a:tc>
                <a:extLst>
                  <a:ext uri="{0D108BD9-81ED-4DB2-BD59-A6C34878D82A}">
                    <a16:rowId xmlns="" xmlns:a16="http://schemas.microsoft.com/office/drawing/2014/main" val="10004"/>
                  </a:ext>
                </a:extLst>
              </a:tr>
              <a:tr h="425281">
                <a:tc>
                  <a:txBody>
                    <a:bodyPr/>
                    <a:lstStyle/>
                    <a:p>
                      <a:r>
                        <a:rPr lang="en-AU" sz="1600" dirty="0"/>
                        <a:t>Renee Garing</a:t>
                      </a:r>
                    </a:p>
                  </a:txBody>
                  <a:tcPr/>
                </a:tc>
                <a:tc>
                  <a:txBody>
                    <a:bodyPr/>
                    <a:lstStyle/>
                    <a:p>
                      <a:r>
                        <a:rPr lang="en-AU" sz="1600" dirty="0"/>
                        <a:t>Senior Netball Welfare Manager</a:t>
                      </a:r>
                    </a:p>
                  </a:txBody>
                  <a:tcPr/>
                </a:tc>
                <a:tc>
                  <a:txBody>
                    <a:bodyPr/>
                    <a:lstStyle/>
                    <a:p>
                      <a:pPr marL="0" algn="l" defTabSz="914400" rtl="0" eaLnBrk="1" latinLnBrk="0" hangingPunct="1"/>
                      <a:r>
                        <a:rPr lang="en-AU" sz="1600" kern="1200" dirty="0">
                          <a:solidFill>
                            <a:schemeClr val="dk1"/>
                          </a:solidFill>
                          <a:latin typeface="+mn-lt"/>
                          <a:ea typeface="+mn-ea"/>
                          <a:cs typeface="+mn-cs"/>
                        </a:rPr>
                        <a:t>0400 690 456</a:t>
                      </a:r>
                    </a:p>
                  </a:txBody>
                  <a:tcPr/>
                </a:tc>
                <a:extLst>
                  <a:ext uri="{0D108BD9-81ED-4DB2-BD59-A6C34878D82A}">
                    <a16:rowId xmlns="" xmlns:a16="http://schemas.microsoft.com/office/drawing/2014/main" val="10005"/>
                  </a:ext>
                </a:extLst>
              </a:tr>
              <a:tr h="425281">
                <a:tc>
                  <a:txBody>
                    <a:bodyPr/>
                    <a:lstStyle/>
                    <a:p>
                      <a:r>
                        <a:rPr lang="en-AU" sz="1600" dirty="0"/>
                        <a:t>Madison Koehler </a:t>
                      </a:r>
                    </a:p>
                  </a:txBody>
                  <a:tcPr/>
                </a:tc>
                <a:tc>
                  <a:txBody>
                    <a:bodyPr/>
                    <a:lstStyle/>
                    <a:p>
                      <a:r>
                        <a:rPr lang="en-AU" sz="1600" dirty="0"/>
                        <a:t>Senior Netball Welfare Manager</a:t>
                      </a:r>
                    </a:p>
                  </a:txBody>
                  <a:tcPr/>
                </a:tc>
                <a:tc>
                  <a:txBody>
                    <a:bodyPr/>
                    <a:lstStyle/>
                    <a:p>
                      <a:pPr marL="0" algn="l" defTabSz="914400" rtl="0" eaLnBrk="1" latinLnBrk="0" hangingPunct="1"/>
                      <a:r>
                        <a:rPr lang="en-US" sz="1600" kern="1200" dirty="0">
                          <a:solidFill>
                            <a:schemeClr val="dk1"/>
                          </a:solidFill>
                          <a:latin typeface="+mn-lt"/>
                          <a:ea typeface="+mn-ea"/>
                          <a:cs typeface="+mn-cs"/>
                        </a:rPr>
                        <a:t>0468 646 972</a:t>
                      </a:r>
                      <a:endParaRPr lang="en-AU" sz="1600" kern="1200" dirty="0">
                        <a:solidFill>
                          <a:schemeClr val="dk1"/>
                        </a:solidFill>
                        <a:latin typeface="+mn-lt"/>
                        <a:ea typeface="+mn-ea"/>
                        <a:cs typeface="+mn-cs"/>
                      </a:endParaRPr>
                    </a:p>
                  </a:txBody>
                  <a:tcPr/>
                </a:tc>
                <a:extLst>
                  <a:ext uri="{0D108BD9-81ED-4DB2-BD59-A6C34878D82A}">
                    <a16:rowId xmlns=""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71508713"/>
              </p:ext>
            </p:extLst>
          </p:nvPr>
        </p:nvGraphicFramePr>
        <p:xfrm>
          <a:off x="251521" y="4390856"/>
          <a:ext cx="7776863" cy="2062480"/>
        </p:xfrm>
        <a:graphic>
          <a:graphicData uri="http://schemas.openxmlformats.org/drawingml/2006/table">
            <a:tbl>
              <a:tblPr firstRow="1" bandRow="1">
                <a:tableStyleId>{5C22544A-7EE6-4342-B048-85BDC9FD1C3A}</a:tableStyleId>
              </a:tblPr>
              <a:tblGrid>
                <a:gridCol w="2592288">
                  <a:extLst>
                    <a:ext uri="{9D8B030D-6E8A-4147-A177-3AD203B41FA5}">
                      <a16:colId xmlns="" xmlns:a16="http://schemas.microsoft.com/office/drawing/2014/main" val="20000"/>
                    </a:ext>
                  </a:extLst>
                </a:gridCol>
                <a:gridCol w="3258928">
                  <a:extLst>
                    <a:ext uri="{9D8B030D-6E8A-4147-A177-3AD203B41FA5}">
                      <a16:colId xmlns="" xmlns:a16="http://schemas.microsoft.com/office/drawing/2014/main" val="20001"/>
                    </a:ext>
                  </a:extLst>
                </a:gridCol>
                <a:gridCol w="1925647">
                  <a:extLst>
                    <a:ext uri="{9D8B030D-6E8A-4147-A177-3AD203B41FA5}">
                      <a16:colId xmlns="" xmlns:a16="http://schemas.microsoft.com/office/drawing/2014/main" val="20002"/>
                    </a:ext>
                  </a:extLst>
                </a:gridCol>
              </a:tblGrid>
              <a:tr h="370840">
                <a:tc>
                  <a:txBody>
                    <a:bodyPr/>
                    <a:lstStyle/>
                    <a:p>
                      <a:r>
                        <a:rPr lang="en-AU" sz="1600" dirty="0"/>
                        <a:t>Name</a:t>
                      </a:r>
                    </a:p>
                  </a:txBody>
                  <a:tcPr/>
                </a:tc>
                <a:tc>
                  <a:txBody>
                    <a:bodyPr/>
                    <a:lstStyle/>
                    <a:p>
                      <a:r>
                        <a:rPr lang="en-AU" sz="1600" dirty="0"/>
                        <a:t>Role</a:t>
                      </a:r>
                    </a:p>
                  </a:txBody>
                  <a:tcPr/>
                </a:tc>
                <a:tc>
                  <a:txBody>
                    <a:bodyPr/>
                    <a:lstStyle/>
                    <a:p>
                      <a:r>
                        <a:rPr lang="en-AU" sz="1600" dirty="0"/>
                        <a:t>Contact</a:t>
                      </a:r>
                    </a:p>
                  </a:txBody>
                  <a:tcPr/>
                </a:tc>
                <a:extLst>
                  <a:ext uri="{0D108BD9-81ED-4DB2-BD59-A6C34878D82A}">
                    <a16:rowId xmlns="" xmlns:a16="http://schemas.microsoft.com/office/drawing/2014/main" val="10000"/>
                  </a:ext>
                </a:extLst>
              </a:tr>
              <a:tr h="370840">
                <a:tc>
                  <a:txBody>
                    <a:bodyPr/>
                    <a:lstStyle/>
                    <a:p>
                      <a:r>
                        <a:rPr lang="en-AU" sz="1600" dirty="0"/>
                        <a:t>Barwon Health</a:t>
                      </a:r>
                    </a:p>
                  </a:txBody>
                  <a:tcPr/>
                </a:tc>
                <a:tc>
                  <a:txBody>
                    <a:bodyPr/>
                    <a:lstStyle/>
                    <a:p>
                      <a:r>
                        <a:rPr lang="en-AU" sz="1600" dirty="0"/>
                        <a:t>Drug and Education</a:t>
                      </a:r>
                    </a:p>
                  </a:txBody>
                  <a:tcPr/>
                </a:tc>
                <a:tc>
                  <a:txBody>
                    <a:bodyPr/>
                    <a:lstStyle/>
                    <a:p>
                      <a:r>
                        <a:rPr lang="en-AU" sz="1600" dirty="0"/>
                        <a:t>1300 094 187</a:t>
                      </a:r>
                    </a:p>
                  </a:txBody>
                  <a:tcPr/>
                </a:tc>
                <a:extLst>
                  <a:ext uri="{0D108BD9-81ED-4DB2-BD59-A6C34878D82A}">
                    <a16:rowId xmlns="" xmlns:a16="http://schemas.microsoft.com/office/drawing/2014/main" val="10001"/>
                  </a:ext>
                </a:extLst>
              </a:tr>
              <a:tr h="370840">
                <a:tc>
                  <a:txBody>
                    <a:bodyPr/>
                    <a:lstStyle/>
                    <a:p>
                      <a:r>
                        <a:rPr lang="en-AU" sz="1600" dirty="0"/>
                        <a:t>Head Space Barwon</a:t>
                      </a:r>
                    </a:p>
                  </a:txBody>
                  <a:tcPr/>
                </a:tc>
                <a:tc>
                  <a:txBody>
                    <a:bodyPr/>
                    <a:lstStyle/>
                    <a:p>
                      <a:r>
                        <a:rPr lang="en-AU" sz="1600" dirty="0"/>
                        <a:t>Youth Health Services (12 – 25)</a:t>
                      </a:r>
                    </a:p>
                  </a:txBody>
                  <a:tcPr/>
                </a:tc>
                <a:tc>
                  <a:txBody>
                    <a:bodyPr/>
                    <a:lstStyle/>
                    <a:p>
                      <a:r>
                        <a:rPr lang="en-AU" sz="1600" dirty="0"/>
                        <a:t>5222 6690</a:t>
                      </a:r>
                    </a:p>
                  </a:txBody>
                  <a:tcPr/>
                </a:tc>
                <a:extLst>
                  <a:ext uri="{0D108BD9-81ED-4DB2-BD59-A6C34878D82A}">
                    <a16:rowId xmlns="" xmlns:a16="http://schemas.microsoft.com/office/drawing/2014/main" val="10002"/>
                  </a:ext>
                </a:extLst>
              </a:tr>
              <a:tr h="370840">
                <a:tc>
                  <a:txBody>
                    <a:bodyPr/>
                    <a:lstStyle/>
                    <a:p>
                      <a:r>
                        <a:rPr lang="en-AU" sz="1600" dirty="0"/>
                        <a:t>Family Drug Support Australia</a:t>
                      </a:r>
                    </a:p>
                  </a:txBody>
                  <a:tcPr/>
                </a:tc>
                <a:tc>
                  <a:txBody>
                    <a:bodyPr/>
                    <a:lstStyle/>
                    <a:p>
                      <a:r>
                        <a:rPr lang="en-AU" sz="1600" dirty="0"/>
                        <a:t>Supporting families affected by drugs and alcohol</a:t>
                      </a:r>
                    </a:p>
                  </a:txBody>
                  <a:tcPr/>
                </a:tc>
                <a:tc>
                  <a:txBody>
                    <a:bodyPr/>
                    <a:lstStyle/>
                    <a:p>
                      <a:r>
                        <a:rPr lang="en-AU" sz="1600" dirty="0"/>
                        <a:t>1300 368 186</a:t>
                      </a:r>
                    </a:p>
                  </a:txBody>
                  <a:tcPr/>
                </a:tc>
                <a:extLst>
                  <a:ext uri="{0D108BD9-81ED-4DB2-BD59-A6C34878D82A}">
                    <a16:rowId xmlns="" xmlns:a16="http://schemas.microsoft.com/office/drawing/2014/main" val="10003"/>
                  </a:ext>
                </a:extLst>
              </a:tr>
              <a:tr h="370840">
                <a:tc>
                  <a:txBody>
                    <a:bodyPr/>
                    <a:lstStyle/>
                    <a:p>
                      <a:r>
                        <a:rPr lang="en-AU" sz="1600" dirty="0"/>
                        <a:t>Beyond Blue</a:t>
                      </a:r>
                    </a:p>
                  </a:txBody>
                  <a:tcPr/>
                </a:tc>
                <a:tc>
                  <a:txBody>
                    <a:bodyPr/>
                    <a:lstStyle/>
                    <a:p>
                      <a:r>
                        <a:rPr lang="en-AU" sz="1600" dirty="0"/>
                        <a:t>Anxiety / Depression</a:t>
                      </a:r>
                    </a:p>
                  </a:txBody>
                  <a:tcPr/>
                </a:tc>
                <a:tc>
                  <a:txBody>
                    <a:bodyPr/>
                    <a:lstStyle/>
                    <a:p>
                      <a:r>
                        <a:rPr lang="en-AU" sz="1600" dirty="0"/>
                        <a:t>1300 22 4636</a:t>
                      </a:r>
                    </a:p>
                  </a:txBody>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251520" y="4026550"/>
            <a:ext cx="2376264" cy="338554"/>
          </a:xfrm>
          <a:prstGeom prst="rect">
            <a:avLst/>
          </a:prstGeom>
          <a:noFill/>
        </p:spPr>
        <p:txBody>
          <a:bodyPr wrap="square" rtlCol="0">
            <a:spAutoFit/>
          </a:bodyPr>
          <a:lstStyle/>
          <a:p>
            <a:r>
              <a:rPr lang="en-AU" sz="1600" b="1" dirty="0"/>
              <a:t>Health Referral Contacts</a:t>
            </a:r>
          </a:p>
        </p:txBody>
      </p:sp>
    </p:spTree>
    <p:extLst>
      <p:ext uri="{BB962C8B-B14F-4D97-AF65-F5344CB8AC3E}">
        <p14:creationId xmlns:p14="http://schemas.microsoft.com/office/powerpoint/2010/main" val="191489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764704"/>
            <a:ext cx="7704855" cy="5332229"/>
          </a:xfrm>
          <a:prstGeom prst="rect">
            <a:avLst/>
          </a:prstGeom>
          <a:noFill/>
        </p:spPr>
        <p:txBody>
          <a:bodyPr wrap="square" rtlCol="0">
            <a:spAutoFit/>
          </a:bodyPr>
          <a:lstStyle/>
          <a:p>
            <a:r>
              <a:rPr lang="en-AU" b="1" dirty="0">
                <a:solidFill>
                  <a:schemeClr val="accent1"/>
                </a:solidFill>
              </a:rPr>
              <a:t>Mission: </a:t>
            </a:r>
            <a:endParaRPr lang="en-AU" sz="1600" b="1" dirty="0"/>
          </a:p>
          <a:p>
            <a:r>
              <a:rPr lang="en-AU" sz="1600" dirty="0"/>
              <a:t>To provide a club environment focused on excellence in all areas.  This will enable the club to be a long term leader in football and netball management, and ensure club sustainability is achieved through supporting the growth of all its people.   </a:t>
            </a:r>
            <a:endParaRPr lang="en-AU" sz="1600" b="1" dirty="0">
              <a:solidFill>
                <a:schemeClr val="bg1"/>
              </a:solidFill>
            </a:endParaRPr>
          </a:p>
          <a:p>
            <a:endParaRPr lang="en-AU" b="1" dirty="0">
              <a:solidFill>
                <a:schemeClr val="accent1"/>
              </a:solidFill>
            </a:endParaRPr>
          </a:p>
          <a:p>
            <a:r>
              <a:rPr lang="en-AU" b="1" dirty="0">
                <a:solidFill>
                  <a:schemeClr val="accent1"/>
                </a:solidFill>
              </a:rPr>
              <a:t>Club Objectives:</a:t>
            </a:r>
          </a:p>
          <a:p>
            <a:pPr marL="285750" indent="-285750">
              <a:spcBef>
                <a:spcPts val="300"/>
              </a:spcBef>
              <a:buFont typeface="Wingdings" panose="05000000000000000000" pitchFamily="2" charset="2"/>
              <a:buChar char="ü"/>
            </a:pPr>
            <a:r>
              <a:rPr lang="en-AU" sz="1600" dirty="0"/>
              <a:t>Always demonstrate a positive image and reputation to the football, netball and broader local community.</a:t>
            </a:r>
          </a:p>
          <a:p>
            <a:pPr marL="285750" indent="-285750">
              <a:spcBef>
                <a:spcPts val="300"/>
              </a:spcBef>
              <a:buFont typeface="Wingdings" panose="05000000000000000000" pitchFamily="2" charset="2"/>
              <a:buChar char="ü"/>
            </a:pPr>
            <a:r>
              <a:rPr lang="en-AU" sz="1600" dirty="0"/>
              <a:t>Encourage parents and supporters to become part of, and continue to support St. Mary's at both team and club level.</a:t>
            </a:r>
          </a:p>
          <a:p>
            <a:pPr marL="285750" indent="-285750">
              <a:spcBef>
                <a:spcPts val="300"/>
              </a:spcBef>
              <a:buFont typeface="Wingdings" panose="05000000000000000000" pitchFamily="2" charset="2"/>
              <a:buChar char="ü"/>
            </a:pPr>
            <a:r>
              <a:rPr lang="en-AU" sz="1600" dirty="0"/>
              <a:t>Establish a development program which covers both life skills and sporting development.  Every player will have an opportunity to be involved in the development program established to maximise their potential, and ensure their time at the club has been a learning experience and they have opportunities available and support to be become better people.  </a:t>
            </a:r>
          </a:p>
          <a:p>
            <a:pPr marL="285750" indent="-285750">
              <a:spcBef>
                <a:spcPts val="300"/>
              </a:spcBef>
              <a:buFont typeface="Wingdings" panose="05000000000000000000" pitchFamily="2" charset="2"/>
              <a:buChar char="ü"/>
            </a:pPr>
            <a:r>
              <a:rPr lang="en-AU" sz="1600" dirty="0"/>
              <a:t>Provide an enjoyable, fun, comfortable, rewarding and safe environment for all people associated with the club with participation the key focus for all juniors at the club. </a:t>
            </a:r>
          </a:p>
          <a:p>
            <a:pPr marL="285750" indent="-285750">
              <a:spcBef>
                <a:spcPts val="300"/>
              </a:spcBef>
              <a:buFont typeface="Wingdings" panose="05000000000000000000" pitchFamily="2" charset="2"/>
              <a:buChar char="ü"/>
            </a:pPr>
            <a:r>
              <a:rPr lang="en-AU" sz="1600" dirty="0"/>
              <a:t>All people within the club work towards the same values of respect, supporting each other and hard work.</a:t>
            </a:r>
          </a:p>
          <a:p>
            <a:pPr marL="285750" indent="-285750">
              <a:buFontTx/>
              <a:buChar char="-"/>
            </a:pPr>
            <a:endParaRPr lang="en-AU" dirty="0"/>
          </a:p>
        </p:txBody>
      </p:sp>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32656"/>
            <a:ext cx="7560840" cy="369332"/>
          </a:xfrm>
          <a:prstGeom prst="rect">
            <a:avLst/>
          </a:prstGeom>
          <a:noFill/>
        </p:spPr>
        <p:txBody>
          <a:bodyPr wrap="square" rtlCol="0">
            <a:spAutoFit/>
          </a:bodyPr>
          <a:lstStyle/>
          <a:p>
            <a:r>
              <a:rPr lang="en-AU" b="1" dirty="0"/>
              <a:t>St Mary’s Sporting</a:t>
            </a:r>
            <a:r>
              <a:rPr lang="en-AU" b="1" dirty="0">
                <a:solidFill>
                  <a:srgbClr val="FF0000"/>
                </a:solidFill>
              </a:rPr>
              <a:t> </a:t>
            </a:r>
            <a:r>
              <a:rPr lang="en-AU" b="1" dirty="0"/>
              <a:t>Club’s - Mission and Strategic Objectives</a:t>
            </a:r>
          </a:p>
        </p:txBody>
      </p:sp>
    </p:spTree>
    <p:extLst>
      <p:ext uri="{BB962C8B-B14F-4D97-AF65-F5344CB8AC3E}">
        <p14:creationId xmlns:p14="http://schemas.microsoft.com/office/powerpoint/2010/main" val="41062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32656"/>
            <a:ext cx="7560840" cy="369332"/>
          </a:xfrm>
          <a:prstGeom prst="rect">
            <a:avLst/>
          </a:prstGeom>
          <a:noFill/>
        </p:spPr>
        <p:txBody>
          <a:bodyPr wrap="square" rtlCol="0">
            <a:spAutoFit/>
          </a:bodyPr>
          <a:lstStyle/>
          <a:p>
            <a:r>
              <a:rPr lang="en-AU" b="1" dirty="0"/>
              <a:t>Player Development Program – Executive Summary</a:t>
            </a:r>
          </a:p>
        </p:txBody>
      </p:sp>
      <p:sp>
        <p:nvSpPr>
          <p:cNvPr id="2" name="TextBox 1"/>
          <p:cNvSpPr txBox="1"/>
          <p:nvPr/>
        </p:nvSpPr>
        <p:spPr>
          <a:xfrm>
            <a:off x="251520" y="764704"/>
            <a:ext cx="7920880" cy="5509200"/>
          </a:xfrm>
          <a:prstGeom prst="rect">
            <a:avLst/>
          </a:prstGeom>
          <a:noFill/>
        </p:spPr>
        <p:txBody>
          <a:bodyPr wrap="square" rtlCol="0">
            <a:spAutoFit/>
          </a:bodyPr>
          <a:lstStyle/>
          <a:p>
            <a:r>
              <a:rPr lang="en-AU" sz="1600" dirty="0"/>
              <a:t>The St. Mary's Player Development Program is an ongoing journey aimed at continually identifying opportunities to develop our players and members.  The program will be reviewed regularly and enhanced over time. </a:t>
            </a:r>
          </a:p>
          <a:p>
            <a:endParaRPr lang="en-AU" sz="1600" dirty="0"/>
          </a:p>
          <a:p>
            <a:r>
              <a:rPr lang="en-AU" sz="1600" dirty="0"/>
              <a:t>The program’s core goal will be to have development programs and infrastructure available to allow each player participating within the club an opportunity to maximise their development in both sport and life, and to ensure they get the most out of their time at the club. </a:t>
            </a:r>
          </a:p>
          <a:p>
            <a:endParaRPr lang="en-AU" sz="1600" dirty="0"/>
          </a:p>
          <a:p>
            <a:r>
              <a:rPr lang="en-AU" sz="1600" dirty="0"/>
              <a:t>The program will be set up to balance out education in off field issues such as drugs, bullying, alcohol and mental health struggles/issues such as depression, anxiety or eating disorders, along with providing for sporting development opportunities which will focus on allowing all players the facilities and programs to maximise their potential for whatever level of football or netball  they are striving to achieve.</a:t>
            </a:r>
          </a:p>
          <a:p>
            <a:endParaRPr lang="en-AU" sz="1600" dirty="0"/>
          </a:p>
          <a:p>
            <a:r>
              <a:rPr lang="en-AU" sz="1600" dirty="0"/>
              <a:t>There will be no restrictions for any player wishing to be involved in the program which will be set up to maximise each persons opportunity to develop their sporting skills as well as put in place some support mechanisms to support them transitioning through their teen and adult years, with all of the society issues they will face.</a:t>
            </a:r>
          </a:p>
          <a:p>
            <a:endParaRPr lang="en-AU" sz="1600" dirty="0"/>
          </a:p>
          <a:p>
            <a:r>
              <a:rPr lang="en-AU" sz="1600" dirty="0"/>
              <a:t>To help support all players off field the club has appointed a number of welfare officers who players can approach confidentially, and get support for any issues and also be referred to particular experts outside of the club. </a:t>
            </a:r>
          </a:p>
        </p:txBody>
      </p:sp>
    </p:spTree>
    <p:extLst>
      <p:ext uri="{BB962C8B-B14F-4D97-AF65-F5344CB8AC3E}">
        <p14:creationId xmlns:p14="http://schemas.microsoft.com/office/powerpoint/2010/main" val="245421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332656"/>
            <a:ext cx="7560840" cy="369332"/>
          </a:xfrm>
          <a:prstGeom prst="rect">
            <a:avLst/>
          </a:prstGeom>
          <a:noFill/>
        </p:spPr>
        <p:txBody>
          <a:bodyPr wrap="square" rtlCol="0">
            <a:spAutoFit/>
          </a:bodyPr>
          <a:lstStyle/>
          <a:p>
            <a:r>
              <a:rPr lang="en-AU" b="1" dirty="0"/>
              <a:t>Player Development Strategy – Introduction…..</a:t>
            </a:r>
          </a:p>
        </p:txBody>
      </p:sp>
      <p:sp>
        <p:nvSpPr>
          <p:cNvPr id="2" name="TextBox 1"/>
          <p:cNvSpPr txBox="1"/>
          <p:nvPr/>
        </p:nvSpPr>
        <p:spPr>
          <a:xfrm>
            <a:off x="251520" y="764704"/>
            <a:ext cx="7848872" cy="3816429"/>
          </a:xfrm>
          <a:prstGeom prst="rect">
            <a:avLst/>
          </a:prstGeom>
          <a:noFill/>
        </p:spPr>
        <p:txBody>
          <a:bodyPr wrap="square" rtlCol="0">
            <a:spAutoFit/>
          </a:bodyPr>
          <a:lstStyle/>
          <a:p>
            <a:r>
              <a:rPr lang="en-AU" sz="1600" dirty="0"/>
              <a:t>The club sees the Player Development Program as very important.  In setting up the program the club sees itself as playing a huge role in giving every player the best opportunity to maximise their skills in sport but more importantly giving them support in developing life skills, especially at an age where they will come across many issues currently influencing young people.  </a:t>
            </a:r>
          </a:p>
          <a:p>
            <a:endParaRPr lang="en-AU" sz="1600" dirty="0"/>
          </a:p>
          <a:p>
            <a:r>
              <a:rPr lang="en-AU" sz="1600" dirty="0"/>
              <a:t>If the club can change in a positive way the direction of one child through this program, whether that be supporting them through mental health struggles or other social issues then the investment in the program will have paid dividends. </a:t>
            </a:r>
          </a:p>
          <a:p>
            <a:endParaRPr lang="en-AU" sz="1600" dirty="0"/>
          </a:p>
          <a:p>
            <a:r>
              <a:rPr lang="en-AU" sz="1600" dirty="0"/>
              <a:t>The outcomes the club will be striving to achieve from the program is for any player who has had time at the club, that they have had the greatest opportunity to maximise their on-field talent, and become a better person off-field. All discussions with player welfare managers will be confidential.</a:t>
            </a:r>
          </a:p>
          <a:p>
            <a:endParaRPr lang="en-AU" dirty="0"/>
          </a:p>
        </p:txBody>
      </p:sp>
      <p:pic>
        <p:nvPicPr>
          <p:cNvPr id="1026" name="Picture 2" descr="https://pbs.twimg.com/media/CEjb8cVVEAAhyP_.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51" b="19183"/>
          <a:stretch/>
        </p:blipFill>
        <p:spPr bwMode="auto">
          <a:xfrm>
            <a:off x="417452" y="4365104"/>
            <a:ext cx="350647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im Cail\AppData\Local\Microsoft\Windows\Temporary Internet Files\Content.Outlook\CS0EBLL6\netbal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15" b="17708"/>
          <a:stretch/>
        </p:blipFill>
        <p:spPr bwMode="auto">
          <a:xfrm>
            <a:off x="4284853" y="4365119"/>
            <a:ext cx="3798290" cy="201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3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8373"/>
            <a:ext cx="7560840" cy="646331"/>
          </a:xfrm>
          <a:prstGeom prst="rect">
            <a:avLst/>
          </a:prstGeom>
          <a:noFill/>
        </p:spPr>
        <p:txBody>
          <a:bodyPr wrap="square" rtlCol="0">
            <a:spAutoFit/>
          </a:bodyPr>
          <a:lstStyle/>
          <a:p>
            <a:r>
              <a:rPr lang="en-AU" b="1" dirty="0"/>
              <a:t>St Mary’s has broken its Player Development Strategy into off-field and on-field components….</a:t>
            </a:r>
          </a:p>
        </p:txBody>
      </p:sp>
      <p:sp>
        <p:nvSpPr>
          <p:cNvPr id="2" name="TextBox 1"/>
          <p:cNvSpPr txBox="1"/>
          <p:nvPr/>
        </p:nvSpPr>
        <p:spPr>
          <a:xfrm>
            <a:off x="323528" y="836712"/>
            <a:ext cx="7704856" cy="3385542"/>
          </a:xfrm>
          <a:prstGeom prst="rect">
            <a:avLst/>
          </a:prstGeom>
          <a:noFill/>
        </p:spPr>
        <p:txBody>
          <a:bodyPr wrap="square" rtlCol="0">
            <a:spAutoFit/>
          </a:bodyPr>
          <a:lstStyle/>
          <a:p>
            <a:r>
              <a:rPr lang="en-AU" b="1" dirty="0">
                <a:solidFill>
                  <a:schemeClr val="accent1"/>
                </a:solidFill>
              </a:rPr>
              <a:t>Off-field Player Development</a:t>
            </a:r>
          </a:p>
          <a:p>
            <a:r>
              <a:rPr lang="en-AU" sz="1600" dirty="0"/>
              <a:t>The off-field player development strategy is aimed at upskilling our players, and providing education around specific social issues that relate directly to our players.  These education sessions and camps, will be a time for learning and discussions, and are aimed at ensuring our players make better decisions off field.  </a:t>
            </a:r>
          </a:p>
          <a:p>
            <a:endParaRPr lang="en-AU" sz="1600" dirty="0"/>
          </a:p>
          <a:p>
            <a:r>
              <a:rPr lang="en-AU" sz="1600" dirty="0"/>
              <a:t>We firmly believe this program has the capacity to ensure our players have the skills, and are capable of making strong and respectful contributions to our community.  </a:t>
            </a:r>
          </a:p>
          <a:p>
            <a:endParaRPr lang="en-AU" dirty="0">
              <a:solidFill>
                <a:schemeClr val="accent1"/>
              </a:solidFill>
            </a:endParaRPr>
          </a:p>
          <a:p>
            <a:r>
              <a:rPr lang="en-AU" b="1" dirty="0">
                <a:solidFill>
                  <a:schemeClr val="accent1"/>
                </a:solidFill>
              </a:rPr>
              <a:t>On-field Player Development</a:t>
            </a:r>
          </a:p>
          <a:p>
            <a:r>
              <a:rPr lang="en-AU" sz="1600" dirty="0"/>
              <a:t>The on-field player development strategy is focused on the clubs commitment to investing in high quality coaching, resources, equipment and infrastructure, in order to allow the opportunity for all players to develop to their maximum on-field potential.  </a:t>
            </a:r>
            <a:endParaRPr lang="en-AU" dirty="0"/>
          </a:p>
        </p:txBody>
      </p:sp>
      <p:pic>
        <p:nvPicPr>
          <p:cNvPr id="9" name="Picture 8" descr="http://stmaryssc.com/wp-content/uploads/2015/08/IMG_3035.jpg">
            <a:hlinkClick r:id="rId2"/>
          </p:cNvPr>
          <p:cNvPicPr/>
          <p:nvPr/>
        </p:nvPicPr>
        <p:blipFill rotWithShape="1">
          <a:blip r:embed="rId3" cstate="print">
            <a:extLst>
              <a:ext uri="{28A0092B-C50C-407E-A947-70E740481C1C}">
                <a14:useLocalDpi xmlns:a14="http://schemas.microsoft.com/office/drawing/2010/main" val="0"/>
              </a:ext>
            </a:extLst>
          </a:blip>
          <a:srcRect l="4231" r="4233"/>
          <a:stretch/>
        </p:blipFill>
        <p:spPr bwMode="auto">
          <a:xfrm>
            <a:off x="611560" y="4387310"/>
            <a:ext cx="3024336" cy="2016224"/>
          </a:xfrm>
          <a:prstGeom prst="rect">
            <a:avLst/>
          </a:prstGeom>
          <a:noFill/>
          <a:ln>
            <a:noFill/>
          </a:ln>
        </p:spPr>
      </p:pic>
      <p:pic>
        <p:nvPicPr>
          <p:cNvPr id="10" name="Picture 5" descr="C:\Users\Jim Cail\AppData\Local\Microsoft\Windows\Temporary Internet Files\Content.Outlook\CS0EBLL6\fiji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956" y="4382075"/>
            <a:ext cx="26882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9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6632"/>
            <a:ext cx="7560840" cy="646331"/>
          </a:xfrm>
          <a:prstGeom prst="rect">
            <a:avLst/>
          </a:prstGeom>
          <a:noFill/>
        </p:spPr>
        <p:txBody>
          <a:bodyPr wrap="square" rtlCol="0">
            <a:spAutoFit/>
          </a:bodyPr>
          <a:lstStyle/>
          <a:p>
            <a:r>
              <a:rPr lang="en-AU" b="1" dirty="0"/>
              <a:t>St Mary’s Sporting Club Development Pathway Summary for both football and netball…..</a:t>
            </a:r>
          </a:p>
        </p:txBody>
      </p:sp>
      <p:sp>
        <p:nvSpPr>
          <p:cNvPr id="2" name="TextBox 1"/>
          <p:cNvSpPr txBox="1"/>
          <p:nvPr/>
        </p:nvSpPr>
        <p:spPr>
          <a:xfrm>
            <a:off x="3131840" y="908720"/>
            <a:ext cx="2212310" cy="369332"/>
          </a:xfrm>
          <a:prstGeom prst="rect">
            <a:avLst/>
          </a:prstGeom>
          <a:solidFill>
            <a:schemeClr val="bg2">
              <a:lumMod val="50000"/>
            </a:schemeClr>
          </a:solidFill>
        </p:spPr>
        <p:txBody>
          <a:bodyPr wrap="square" rtlCol="0">
            <a:spAutoFit/>
          </a:bodyPr>
          <a:lstStyle/>
          <a:p>
            <a:pPr algn="ctr"/>
            <a:r>
              <a:rPr lang="en-AU" b="1" dirty="0">
                <a:solidFill>
                  <a:schemeClr val="bg1"/>
                </a:solidFill>
              </a:rPr>
              <a:t>Playing Segment</a:t>
            </a:r>
          </a:p>
        </p:txBody>
      </p:sp>
      <p:sp>
        <p:nvSpPr>
          <p:cNvPr id="7" name="TextBox 6"/>
          <p:cNvSpPr txBox="1"/>
          <p:nvPr/>
        </p:nvSpPr>
        <p:spPr>
          <a:xfrm>
            <a:off x="251520" y="908720"/>
            <a:ext cx="2520000" cy="369332"/>
          </a:xfrm>
          <a:prstGeom prst="rect">
            <a:avLst/>
          </a:prstGeom>
          <a:solidFill>
            <a:schemeClr val="accent6">
              <a:lumMod val="90000"/>
              <a:lumOff val="10000"/>
            </a:schemeClr>
          </a:solidFill>
        </p:spPr>
        <p:txBody>
          <a:bodyPr wrap="square" rtlCol="0">
            <a:spAutoFit/>
          </a:bodyPr>
          <a:lstStyle/>
          <a:p>
            <a:pPr algn="ctr"/>
            <a:r>
              <a:rPr lang="en-AU" b="1" dirty="0">
                <a:solidFill>
                  <a:schemeClr val="bg1"/>
                </a:solidFill>
              </a:rPr>
              <a:t>Off-Field Development</a:t>
            </a:r>
          </a:p>
        </p:txBody>
      </p:sp>
      <p:sp>
        <p:nvSpPr>
          <p:cNvPr id="8" name="TextBox 7"/>
          <p:cNvSpPr txBox="1"/>
          <p:nvPr/>
        </p:nvSpPr>
        <p:spPr>
          <a:xfrm>
            <a:off x="5724408" y="908720"/>
            <a:ext cx="2520000" cy="369332"/>
          </a:xfrm>
          <a:prstGeom prst="rect">
            <a:avLst/>
          </a:prstGeom>
          <a:solidFill>
            <a:srgbClr val="002060"/>
          </a:solidFill>
        </p:spPr>
        <p:txBody>
          <a:bodyPr wrap="square" rtlCol="0">
            <a:spAutoFit/>
          </a:bodyPr>
          <a:lstStyle/>
          <a:p>
            <a:pPr algn="ctr"/>
            <a:r>
              <a:rPr lang="en-AU" b="1" dirty="0">
                <a:solidFill>
                  <a:schemeClr val="bg1"/>
                </a:solidFill>
              </a:rPr>
              <a:t>On-Field Development</a:t>
            </a:r>
          </a:p>
        </p:txBody>
      </p:sp>
      <p:cxnSp>
        <p:nvCxnSpPr>
          <p:cNvPr id="13" name="Straight Connector 12"/>
          <p:cNvCxnSpPr/>
          <p:nvPr/>
        </p:nvCxnSpPr>
        <p:spPr>
          <a:xfrm>
            <a:off x="2987824" y="1093386"/>
            <a:ext cx="0" cy="528794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1052736"/>
            <a:ext cx="0" cy="528794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1840" y="5157192"/>
            <a:ext cx="2212310" cy="923330"/>
          </a:xfrm>
          <a:prstGeom prst="rect">
            <a:avLst/>
          </a:prstGeom>
          <a:solidFill>
            <a:schemeClr val="bg2">
              <a:lumMod val="50000"/>
            </a:schemeClr>
          </a:solidFill>
        </p:spPr>
        <p:txBody>
          <a:bodyPr wrap="square" rtlCol="0">
            <a:spAutoFit/>
          </a:bodyPr>
          <a:lstStyle/>
          <a:p>
            <a:pPr algn="ctr"/>
            <a:r>
              <a:rPr lang="en-AU" b="1" dirty="0">
                <a:solidFill>
                  <a:schemeClr val="bg1"/>
                </a:solidFill>
              </a:rPr>
              <a:t>Junior Football and Netball</a:t>
            </a:r>
          </a:p>
          <a:p>
            <a:pPr algn="ctr"/>
            <a:r>
              <a:rPr lang="en-AU" b="1" dirty="0">
                <a:solidFill>
                  <a:schemeClr val="bg1"/>
                </a:solidFill>
              </a:rPr>
              <a:t> (Auskick –U12)</a:t>
            </a:r>
          </a:p>
        </p:txBody>
      </p:sp>
      <p:sp>
        <p:nvSpPr>
          <p:cNvPr id="18" name="TextBox 17"/>
          <p:cNvSpPr txBox="1"/>
          <p:nvPr/>
        </p:nvSpPr>
        <p:spPr>
          <a:xfrm>
            <a:off x="3131840" y="1772816"/>
            <a:ext cx="2212310" cy="923330"/>
          </a:xfrm>
          <a:prstGeom prst="rect">
            <a:avLst/>
          </a:prstGeom>
          <a:solidFill>
            <a:schemeClr val="bg2">
              <a:lumMod val="50000"/>
            </a:schemeClr>
          </a:solidFill>
        </p:spPr>
        <p:txBody>
          <a:bodyPr wrap="square" rtlCol="0">
            <a:spAutoFit/>
          </a:bodyPr>
          <a:lstStyle/>
          <a:p>
            <a:pPr algn="ctr"/>
            <a:r>
              <a:rPr lang="en-AU" b="1" dirty="0">
                <a:solidFill>
                  <a:schemeClr val="bg1"/>
                </a:solidFill>
              </a:rPr>
              <a:t>Senior Football  and Netball</a:t>
            </a:r>
          </a:p>
          <a:p>
            <a:pPr algn="ctr"/>
            <a:r>
              <a:rPr lang="en-AU" b="1" dirty="0">
                <a:solidFill>
                  <a:schemeClr val="bg1"/>
                </a:solidFill>
              </a:rPr>
              <a:t>(17 – Senior)</a:t>
            </a:r>
          </a:p>
        </p:txBody>
      </p:sp>
      <p:sp>
        <p:nvSpPr>
          <p:cNvPr id="19" name="TextBox 18"/>
          <p:cNvSpPr txBox="1"/>
          <p:nvPr/>
        </p:nvSpPr>
        <p:spPr>
          <a:xfrm>
            <a:off x="3131840" y="3573016"/>
            <a:ext cx="2212310" cy="923330"/>
          </a:xfrm>
          <a:prstGeom prst="rect">
            <a:avLst/>
          </a:prstGeom>
          <a:solidFill>
            <a:schemeClr val="bg2">
              <a:lumMod val="50000"/>
            </a:schemeClr>
          </a:solidFill>
        </p:spPr>
        <p:txBody>
          <a:bodyPr wrap="square" rtlCol="0">
            <a:spAutoFit/>
          </a:bodyPr>
          <a:lstStyle/>
          <a:p>
            <a:pPr algn="ctr"/>
            <a:r>
              <a:rPr lang="en-AU" b="1" dirty="0">
                <a:solidFill>
                  <a:schemeClr val="bg1"/>
                </a:solidFill>
              </a:rPr>
              <a:t>Youth Football and Netball </a:t>
            </a:r>
          </a:p>
          <a:p>
            <a:pPr algn="ctr"/>
            <a:r>
              <a:rPr lang="en-AU" b="1" dirty="0">
                <a:solidFill>
                  <a:schemeClr val="bg1"/>
                </a:solidFill>
              </a:rPr>
              <a:t>(13 –17)</a:t>
            </a:r>
          </a:p>
        </p:txBody>
      </p:sp>
      <p:cxnSp>
        <p:nvCxnSpPr>
          <p:cNvPr id="21" name="Straight Connector 20"/>
          <p:cNvCxnSpPr/>
          <p:nvPr/>
        </p:nvCxnSpPr>
        <p:spPr>
          <a:xfrm>
            <a:off x="251520" y="3212976"/>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520" y="4941168"/>
            <a:ext cx="79928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7504" y="1340768"/>
            <a:ext cx="2880320" cy="2031325"/>
          </a:xfrm>
          <a:prstGeom prst="rect">
            <a:avLst/>
          </a:prstGeom>
          <a:noFill/>
        </p:spPr>
        <p:txBody>
          <a:bodyPr wrap="square" lIns="36000" rIns="0" rtlCol="0">
            <a:spAutoFit/>
          </a:bodyPr>
          <a:lstStyle/>
          <a:p>
            <a:pPr marL="173038" indent="-173038">
              <a:buFont typeface="Wingdings" panose="05000000000000000000" pitchFamily="2" charset="2"/>
              <a:buChar char="ü"/>
            </a:pPr>
            <a:r>
              <a:rPr lang="en-AU" sz="1400" dirty="0"/>
              <a:t>Greenlight Youth Driver Education Program</a:t>
            </a:r>
          </a:p>
          <a:p>
            <a:pPr marL="173038" indent="-173038">
              <a:buFont typeface="Wingdings" panose="05000000000000000000" pitchFamily="2" charset="2"/>
              <a:buChar char="ü"/>
            </a:pPr>
            <a:r>
              <a:rPr lang="en-AU" sz="1400" dirty="0"/>
              <a:t>Drug and Alcohol Education Program</a:t>
            </a:r>
          </a:p>
          <a:p>
            <a:pPr marL="173038" indent="-173038">
              <a:buFont typeface="Wingdings" panose="05000000000000000000" pitchFamily="2" charset="2"/>
              <a:buChar char="ü"/>
            </a:pPr>
            <a:r>
              <a:rPr lang="en-AU" sz="1400" dirty="0"/>
              <a:t>Respect and Responsibility Program</a:t>
            </a:r>
          </a:p>
          <a:p>
            <a:pPr marL="173038" indent="-173038">
              <a:buFont typeface="Wingdings" panose="05000000000000000000" pitchFamily="2" charset="2"/>
              <a:buChar char="ü"/>
            </a:pPr>
            <a:r>
              <a:rPr lang="en-AU" sz="1400" dirty="0"/>
              <a:t>Leadership Program</a:t>
            </a:r>
          </a:p>
          <a:p>
            <a:pPr marL="173038" indent="-173038">
              <a:buFont typeface="Wingdings" panose="05000000000000000000" pitchFamily="2" charset="2"/>
              <a:buChar char="ü"/>
            </a:pPr>
            <a:r>
              <a:rPr lang="en-AU" sz="1400" dirty="0"/>
              <a:t>Employment Transition Program </a:t>
            </a:r>
          </a:p>
          <a:p>
            <a:pPr marL="173038" indent="-173038">
              <a:buFont typeface="Wingdings" panose="05000000000000000000" pitchFamily="2" charset="2"/>
              <a:buChar char="ü"/>
            </a:pPr>
            <a:r>
              <a:rPr lang="en-AU" sz="1400" dirty="0"/>
              <a:t>Sports Psychology Session</a:t>
            </a:r>
          </a:p>
          <a:p>
            <a:pPr marL="173038" indent="-173038">
              <a:buFont typeface="Wingdings" panose="05000000000000000000" pitchFamily="2" charset="2"/>
              <a:buChar char="ü"/>
            </a:pPr>
            <a:r>
              <a:rPr lang="en-AU" sz="1400" dirty="0"/>
              <a:t>Access to Player Welfare Managers</a:t>
            </a:r>
          </a:p>
          <a:p>
            <a:pPr marL="173038" indent="-173038">
              <a:buFont typeface="Wingdings" panose="05000000000000000000" pitchFamily="2" charset="2"/>
              <a:buChar char="ü"/>
            </a:pPr>
            <a:endParaRPr lang="en-AU" sz="1400" dirty="0"/>
          </a:p>
        </p:txBody>
      </p:sp>
      <p:sp>
        <p:nvSpPr>
          <p:cNvPr id="27" name="TextBox 26"/>
          <p:cNvSpPr txBox="1"/>
          <p:nvPr/>
        </p:nvSpPr>
        <p:spPr>
          <a:xfrm>
            <a:off x="71360" y="3284984"/>
            <a:ext cx="2880320" cy="1815882"/>
          </a:xfrm>
          <a:prstGeom prst="rect">
            <a:avLst/>
          </a:prstGeom>
          <a:noFill/>
        </p:spPr>
        <p:txBody>
          <a:bodyPr wrap="square" lIns="36000" rIns="0" rtlCol="0">
            <a:spAutoFit/>
          </a:bodyPr>
          <a:lstStyle/>
          <a:p>
            <a:pPr marL="173038" indent="-173038">
              <a:buFont typeface="Wingdings" panose="05000000000000000000" pitchFamily="2" charset="2"/>
              <a:buChar char="ü"/>
            </a:pPr>
            <a:r>
              <a:rPr lang="en-AU" sz="1400" dirty="0"/>
              <a:t>Cultural Exchange Overseas Trip</a:t>
            </a:r>
          </a:p>
          <a:p>
            <a:pPr marL="173038" indent="-173038">
              <a:buFont typeface="Wingdings" panose="05000000000000000000" pitchFamily="2" charset="2"/>
              <a:buChar char="ü"/>
            </a:pPr>
            <a:r>
              <a:rPr lang="en-AU" sz="1400" dirty="0" err="1"/>
              <a:t>Kempe</a:t>
            </a:r>
            <a:r>
              <a:rPr lang="en-AU" sz="1400" dirty="0"/>
              <a:t> Read the Play</a:t>
            </a:r>
          </a:p>
          <a:p>
            <a:pPr marL="173038" indent="-173038">
              <a:buFont typeface="Wingdings" panose="05000000000000000000" pitchFamily="2" charset="2"/>
              <a:buChar char="ü"/>
            </a:pPr>
            <a:r>
              <a:rPr lang="en-AU" sz="1400" dirty="0"/>
              <a:t>Weekend Camp at Cottage by the Sea – Including drug and bullying awareness discussions</a:t>
            </a:r>
          </a:p>
          <a:p>
            <a:pPr marL="173038" indent="-173038">
              <a:buFont typeface="Wingdings" panose="05000000000000000000" pitchFamily="2" charset="2"/>
              <a:buChar char="ü"/>
            </a:pPr>
            <a:r>
              <a:rPr lang="en-AU" sz="1400" dirty="0"/>
              <a:t>Respect and Responsibility Program</a:t>
            </a:r>
          </a:p>
          <a:p>
            <a:pPr marL="173038" indent="-173038">
              <a:buFont typeface="Wingdings" panose="05000000000000000000" pitchFamily="2" charset="2"/>
              <a:buChar char="ü"/>
            </a:pPr>
            <a:r>
              <a:rPr lang="en-AU" sz="1400" dirty="0"/>
              <a:t>Access to Player Welfare Manager </a:t>
            </a:r>
          </a:p>
          <a:p>
            <a:pPr marL="173038" indent="-173038">
              <a:buFont typeface="Wingdings" panose="05000000000000000000" pitchFamily="2" charset="2"/>
              <a:buChar char="ü"/>
            </a:pPr>
            <a:endParaRPr lang="en-AU" sz="1400" dirty="0"/>
          </a:p>
        </p:txBody>
      </p:sp>
      <p:sp>
        <p:nvSpPr>
          <p:cNvPr id="28" name="TextBox 27"/>
          <p:cNvSpPr txBox="1"/>
          <p:nvPr/>
        </p:nvSpPr>
        <p:spPr>
          <a:xfrm>
            <a:off x="5508104" y="3412738"/>
            <a:ext cx="2880320" cy="1600438"/>
          </a:xfrm>
          <a:prstGeom prst="rect">
            <a:avLst/>
          </a:prstGeom>
          <a:noFill/>
        </p:spPr>
        <p:txBody>
          <a:bodyPr wrap="square" lIns="36000" rIns="0" rtlCol="0">
            <a:spAutoFit/>
          </a:bodyPr>
          <a:lstStyle/>
          <a:p>
            <a:pPr marL="173038" indent="-173038">
              <a:buFont typeface="Wingdings" panose="05000000000000000000" pitchFamily="2" charset="2"/>
              <a:buChar char="ü"/>
            </a:pPr>
            <a:r>
              <a:rPr lang="en-AU" sz="1400" dirty="0"/>
              <a:t>Access to gymnasium and support via a Strength &amp; Conditioning coach </a:t>
            </a:r>
          </a:p>
          <a:p>
            <a:pPr marL="173038" indent="-173038">
              <a:buFont typeface="Wingdings" panose="05000000000000000000" pitchFamily="2" charset="2"/>
              <a:buChar char="ü"/>
            </a:pPr>
            <a:r>
              <a:rPr lang="en-AU" sz="1400" dirty="0"/>
              <a:t>Summer based Player Development Program </a:t>
            </a:r>
          </a:p>
          <a:p>
            <a:pPr marL="173038" indent="-173038">
              <a:buFont typeface="Wingdings" panose="05000000000000000000" pitchFamily="2" charset="2"/>
              <a:buChar char="ü"/>
            </a:pPr>
            <a:r>
              <a:rPr lang="en-AU" sz="1400" dirty="0"/>
              <a:t>Mentoring Program</a:t>
            </a:r>
          </a:p>
          <a:p>
            <a:pPr marL="173038" indent="-173038">
              <a:buFont typeface="Wingdings" panose="05000000000000000000" pitchFamily="2" charset="2"/>
              <a:buChar char="ü"/>
            </a:pPr>
            <a:r>
              <a:rPr lang="en-AU" sz="1400" dirty="0"/>
              <a:t>Specialist Coaches </a:t>
            </a:r>
          </a:p>
          <a:p>
            <a:pPr marL="173038" indent="-173038">
              <a:buFont typeface="Wingdings" panose="05000000000000000000" pitchFamily="2" charset="2"/>
              <a:buChar char="ü"/>
            </a:pPr>
            <a:endParaRPr lang="en-AU" sz="1400" dirty="0"/>
          </a:p>
        </p:txBody>
      </p:sp>
      <p:sp>
        <p:nvSpPr>
          <p:cNvPr id="29" name="TextBox 28"/>
          <p:cNvSpPr txBox="1"/>
          <p:nvPr/>
        </p:nvSpPr>
        <p:spPr>
          <a:xfrm>
            <a:off x="107504" y="5085184"/>
            <a:ext cx="2880320" cy="1600438"/>
          </a:xfrm>
          <a:prstGeom prst="rect">
            <a:avLst/>
          </a:prstGeom>
          <a:noFill/>
        </p:spPr>
        <p:txBody>
          <a:bodyPr wrap="square" lIns="36000" rIns="0" rtlCol="0">
            <a:spAutoFit/>
          </a:bodyPr>
          <a:lstStyle/>
          <a:p>
            <a:pPr marL="173038" indent="-173038">
              <a:buFont typeface="Wingdings" panose="05000000000000000000" pitchFamily="2" charset="2"/>
              <a:buChar char="ü"/>
            </a:pPr>
            <a:r>
              <a:rPr lang="en-AU" sz="1400" dirty="0"/>
              <a:t>Financial Support Program for families under duress</a:t>
            </a:r>
          </a:p>
          <a:p>
            <a:pPr marL="173038" indent="-173038">
              <a:buFont typeface="Wingdings" panose="05000000000000000000" pitchFamily="2" charset="2"/>
              <a:buChar char="ü"/>
            </a:pPr>
            <a:r>
              <a:rPr lang="en-AU" sz="1400" dirty="0"/>
              <a:t>Respect and Responsibility Program</a:t>
            </a:r>
          </a:p>
          <a:p>
            <a:pPr marL="173038" indent="-173038">
              <a:buFont typeface="Wingdings" panose="05000000000000000000" pitchFamily="2" charset="2"/>
              <a:buChar char="ü"/>
            </a:pPr>
            <a:r>
              <a:rPr lang="en-AU" sz="1400" dirty="0"/>
              <a:t>Access to Player Welfare Managers for parents and child</a:t>
            </a:r>
          </a:p>
          <a:p>
            <a:pPr marL="173038" indent="-173038">
              <a:buFont typeface="Wingdings" panose="05000000000000000000" pitchFamily="2" charset="2"/>
              <a:buChar char="ü"/>
            </a:pPr>
            <a:endParaRPr lang="en-AU" sz="1400" dirty="0"/>
          </a:p>
          <a:p>
            <a:pPr marL="173038" indent="-173038">
              <a:buFont typeface="Wingdings" panose="05000000000000000000" pitchFamily="2" charset="2"/>
              <a:buChar char="ü"/>
            </a:pPr>
            <a:endParaRPr lang="en-AU" sz="1400" dirty="0"/>
          </a:p>
        </p:txBody>
      </p:sp>
      <p:sp>
        <p:nvSpPr>
          <p:cNvPr id="30" name="TextBox 29"/>
          <p:cNvSpPr txBox="1"/>
          <p:nvPr/>
        </p:nvSpPr>
        <p:spPr>
          <a:xfrm>
            <a:off x="5508104" y="1369511"/>
            <a:ext cx="2880320" cy="1815882"/>
          </a:xfrm>
          <a:prstGeom prst="rect">
            <a:avLst/>
          </a:prstGeom>
          <a:noFill/>
        </p:spPr>
        <p:txBody>
          <a:bodyPr wrap="square" lIns="36000" rIns="0" rtlCol="0">
            <a:spAutoFit/>
          </a:bodyPr>
          <a:lstStyle/>
          <a:p>
            <a:pPr marL="173038" indent="-173038">
              <a:buFont typeface="Wingdings" panose="05000000000000000000" pitchFamily="2" charset="2"/>
              <a:buChar char="ü"/>
            </a:pPr>
            <a:r>
              <a:rPr lang="en-AU" sz="1400" dirty="0"/>
              <a:t>Access to gymnasium and support via a Strength &amp; Conditioning coach </a:t>
            </a:r>
          </a:p>
          <a:p>
            <a:pPr marL="173038" indent="-173038">
              <a:buFont typeface="Wingdings" panose="05000000000000000000" pitchFamily="2" charset="2"/>
              <a:buChar char="ü"/>
            </a:pPr>
            <a:r>
              <a:rPr lang="en-AU" sz="1400" dirty="0"/>
              <a:t>Physiotherapist access</a:t>
            </a:r>
          </a:p>
          <a:p>
            <a:pPr marL="173038" indent="-173038">
              <a:buFont typeface="Wingdings" panose="05000000000000000000" pitchFamily="2" charset="2"/>
              <a:buChar char="ü"/>
            </a:pPr>
            <a:r>
              <a:rPr lang="en-AU" sz="1400" dirty="0"/>
              <a:t>Sports Rehabilitation and Flexibility </a:t>
            </a:r>
          </a:p>
          <a:p>
            <a:pPr marL="173038" indent="-173038">
              <a:buFont typeface="Wingdings" panose="05000000000000000000" pitchFamily="2" charset="2"/>
              <a:buChar char="ü"/>
            </a:pPr>
            <a:r>
              <a:rPr lang="en-AU" sz="1400" dirty="0"/>
              <a:t>Specialist Coaches </a:t>
            </a:r>
          </a:p>
          <a:p>
            <a:pPr marL="173038" indent="-173038">
              <a:buFont typeface="Wingdings" panose="05000000000000000000" pitchFamily="2" charset="2"/>
              <a:buChar char="ü"/>
            </a:pPr>
            <a:r>
              <a:rPr lang="en-AU" sz="1400" dirty="0"/>
              <a:t>Sessions with experienced dietician</a:t>
            </a:r>
          </a:p>
          <a:p>
            <a:pPr marL="173038" indent="-173038">
              <a:buFont typeface="Wingdings" panose="05000000000000000000" pitchFamily="2" charset="2"/>
              <a:buChar char="ü"/>
            </a:pPr>
            <a:r>
              <a:rPr lang="en-AU" sz="1400" dirty="0"/>
              <a:t>Injury prevention training session</a:t>
            </a:r>
          </a:p>
          <a:p>
            <a:pPr marL="173038" indent="-173038">
              <a:buFont typeface="Wingdings" panose="05000000000000000000" pitchFamily="2" charset="2"/>
              <a:buChar char="ü"/>
            </a:pPr>
            <a:r>
              <a:rPr lang="en-AU" sz="1400" dirty="0"/>
              <a:t>Summer based program</a:t>
            </a:r>
          </a:p>
        </p:txBody>
      </p:sp>
      <p:sp>
        <p:nvSpPr>
          <p:cNvPr id="25" name="TextBox 24"/>
          <p:cNvSpPr txBox="1"/>
          <p:nvPr/>
        </p:nvSpPr>
        <p:spPr>
          <a:xfrm>
            <a:off x="5508104" y="5157192"/>
            <a:ext cx="2880320" cy="954107"/>
          </a:xfrm>
          <a:prstGeom prst="rect">
            <a:avLst/>
          </a:prstGeom>
          <a:noFill/>
        </p:spPr>
        <p:txBody>
          <a:bodyPr wrap="square" lIns="36000" rIns="0" rtlCol="0">
            <a:spAutoFit/>
          </a:bodyPr>
          <a:lstStyle/>
          <a:p>
            <a:pPr marL="173038" indent="-173038">
              <a:buFont typeface="Wingdings" panose="05000000000000000000" pitchFamily="2" charset="2"/>
              <a:buChar char="ü"/>
            </a:pPr>
            <a:r>
              <a:rPr lang="en-AU" sz="1400" dirty="0"/>
              <a:t>Participation focus</a:t>
            </a:r>
          </a:p>
          <a:p>
            <a:pPr marL="173038" indent="-173038">
              <a:buFont typeface="Wingdings" panose="05000000000000000000" pitchFamily="2" charset="2"/>
              <a:buChar char="ü"/>
            </a:pPr>
            <a:r>
              <a:rPr lang="en-AU" sz="1400" dirty="0"/>
              <a:t>Basic fundamental training</a:t>
            </a:r>
          </a:p>
          <a:p>
            <a:pPr marL="173038" indent="-173038">
              <a:buFont typeface="Wingdings" panose="05000000000000000000" pitchFamily="2" charset="2"/>
              <a:buChar char="ü"/>
            </a:pPr>
            <a:r>
              <a:rPr lang="en-AU" sz="1400" dirty="0"/>
              <a:t>Mentoring Program</a:t>
            </a:r>
          </a:p>
          <a:p>
            <a:pPr marL="173038" indent="-173038">
              <a:buFont typeface="Wingdings" panose="05000000000000000000" pitchFamily="2" charset="2"/>
              <a:buChar char="ü"/>
            </a:pPr>
            <a:endParaRPr lang="en-AU" sz="1400" dirty="0"/>
          </a:p>
        </p:txBody>
      </p:sp>
    </p:spTree>
    <p:extLst>
      <p:ext uri="{BB962C8B-B14F-4D97-AF65-F5344CB8AC3E}">
        <p14:creationId xmlns:p14="http://schemas.microsoft.com/office/powerpoint/2010/main" val="79192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8373"/>
            <a:ext cx="7560840" cy="646331"/>
          </a:xfrm>
          <a:prstGeom prst="rect">
            <a:avLst/>
          </a:prstGeom>
          <a:noFill/>
        </p:spPr>
        <p:txBody>
          <a:bodyPr wrap="square" rtlCol="0">
            <a:spAutoFit/>
          </a:bodyPr>
          <a:lstStyle/>
          <a:p>
            <a:r>
              <a:rPr lang="en-AU" b="1" dirty="0"/>
              <a:t>Our off field focus with our Senior football and netball players is to support them with any issues and help them become great role models for our club…..</a:t>
            </a:r>
          </a:p>
        </p:txBody>
      </p:sp>
      <p:sp>
        <p:nvSpPr>
          <p:cNvPr id="5" name="TextBox 4"/>
          <p:cNvSpPr txBox="1"/>
          <p:nvPr/>
        </p:nvSpPr>
        <p:spPr>
          <a:xfrm>
            <a:off x="251520" y="873336"/>
            <a:ext cx="1476000" cy="5580000"/>
          </a:xfrm>
          <a:prstGeom prst="rect">
            <a:avLst/>
          </a:prstGeom>
          <a:solidFill>
            <a:schemeClr val="accent6">
              <a:lumMod val="90000"/>
              <a:lumOff val="10000"/>
            </a:schemeClr>
          </a:solidFill>
        </p:spPr>
        <p:txBody>
          <a:bodyPr wrap="square" rtlCol="0" anchor="ctr">
            <a:spAutoFit/>
          </a:bodyPr>
          <a:lstStyle/>
          <a:p>
            <a:pPr algn="ctr"/>
            <a:r>
              <a:rPr lang="en-AU" b="1" dirty="0">
                <a:solidFill>
                  <a:schemeClr val="bg1"/>
                </a:solidFill>
              </a:rPr>
              <a:t>Off-Field Development</a:t>
            </a:r>
          </a:p>
        </p:txBody>
      </p:sp>
      <p:sp>
        <p:nvSpPr>
          <p:cNvPr id="7" name="TextBox 6"/>
          <p:cNvSpPr txBox="1"/>
          <p:nvPr/>
        </p:nvSpPr>
        <p:spPr>
          <a:xfrm>
            <a:off x="1835696" y="873336"/>
            <a:ext cx="6552728" cy="369332"/>
          </a:xfrm>
          <a:prstGeom prst="rect">
            <a:avLst/>
          </a:prstGeom>
          <a:solidFill>
            <a:schemeClr val="bg2">
              <a:lumMod val="50000"/>
            </a:schemeClr>
          </a:solidFill>
        </p:spPr>
        <p:txBody>
          <a:bodyPr wrap="square" rtlCol="0">
            <a:spAutoFit/>
          </a:bodyPr>
          <a:lstStyle/>
          <a:p>
            <a:pPr algn="ctr"/>
            <a:r>
              <a:rPr lang="en-AU" b="1" dirty="0">
                <a:solidFill>
                  <a:schemeClr val="bg1"/>
                </a:solidFill>
              </a:rPr>
              <a:t>Senior Football and Netball - (17 – Seniors)</a:t>
            </a:r>
          </a:p>
        </p:txBody>
      </p:sp>
      <p:graphicFrame>
        <p:nvGraphicFramePr>
          <p:cNvPr id="6" name="Table 5"/>
          <p:cNvGraphicFramePr>
            <a:graphicFrameLocks noGrp="1"/>
          </p:cNvGraphicFramePr>
          <p:nvPr>
            <p:extLst>
              <p:ext uri="{D42A27DB-BD31-4B8C-83A1-F6EECF244321}">
                <p14:modId xmlns:p14="http://schemas.microsoft.com/office/powerpoint/2010/main" val="1921523586"/>
              </p:ext>
            </p:extLst>
          </p:nvPr>
        </p:nvGraphicFramePr>
        <p:xfrm>
          <a:off x="1835696" y="1315863"/>
          <a:ext cx="6552728" cy="5147161"/>
        </p:xfrm>
        <a:graphic>
          <a:graphicData uri="http://schemas.openxmlformats.org/drawingml/2006/table">
            <a:tbl>
              <a:tblPr firstRow="1" firstCol="1" bandRow="1">
                <a:tableStyleId>{5C22544A-7EE6-4342-B048-85BDC9FD1C3A}</a:tableStyleId>
              </a:tblPr>
              <a:tblGrid>
                <a:gridCol w="1163791">
                  <a:extLst>
                    <a:ext uri="{9D8B030D-6E8A-4147-A177-3AD203B41FA5}">
                      <a16:colId xmlns="" xmlns:a16="http://schemas.microsoft.com/office/drawing/2014/main" val="20000"/>
                    </a:ext>
                  </a:extLst>
                </a:gridCol>
                <a:gridCol w="4020785">
                  <a:extLst>
                    <a:ext uri="{9D8B030D-6E8A-4147-A177-3AD203B41FA5}">
                      <a16:colId xmlns="" xmlns:a16="http://schemas.microsoft.com/office/drawing/2014/main" val="20001"/>
                    </a:ext>
                  </a:extLst>
                </a:gridCol>
                <a:gridCol w="685048">
                  <a:extLst>
                    <a:ext uri="{9D8B030D-6E8A-4147-A177-3AD203B41FA5}">
                      <a16:colId xmlns="" xmlns:a16="http://schemas.microsoft.com/office/drawing/2014/main" val="20002"/>
                    </a:ext>
                  </a:extLst>
                </a:gridCol>
                <a:gridCol w="683104">
                  <a:extLst>
                    <a:ext uri="{9D8B030D-6E8A-4147-A177-3AD203B41FA5}">
                      <a16:colId xmlns="" xmlns:a16="http://schemas.microsoft.com/office/drawing/2014/main" val="20003"/>
                    </a:ext>
                  </a:extLst>
                </a:gridCol>
              </a:tblGrid>
              <a:tr h="354308">
                <a:tc>
                  <a:txBody>
                    <a:bodyPr/>
                    <a:lstStyle/>
                    <a:p>
                      <a:pPr>
                        <a:lnSpc>
                          <a:spcPct val="107000"/>
                        </a:lnSpc>
                        <a:spcAft>
                          <a:spcPts val="0"/>
                        </a:spcAft>
                      </a:pPr>
                      <a:r>
                        <a:rPr lang="en-AU" sz="1100" dirty="0">
                          <a:effectLst/>
                        </a:rPr>
                        <a:t>Program</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Summary</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Program Partner</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Age group</a:t>
                      </a:r>
                      <a:endParaRPr lang="en-AU" sz="1100">
                        <a:effectLst/>
                        <a:latin typeface="Calibri"/>
                        <a:ea typeface="Calibri"/>
                        <a:cs typeface="Times New Roman"/>
                      </a:endParaRPr>
                    </a:p>
                  </a:txBody>
                  <a:tcPr marL="59202" marR="59202" marT="0" marB="0"/>
                </a:tc>
                <a:extLst>
                  <a:ext uri="{0D108BD9-81ED-4DB2-BD59-A6C34878D82A}">
                    <a16:rowId xmlns="" xmlns:a16="http://schemas.microsoft.com/office/drawing/2014/main" val="10000"/>
                  </a:ext>
                </a:extLst>
              </a:tr>
              <a:tr h="1062925">
                <a:tc>
                  <a:txBody>
                    <a:bodyPr/>
                    <a:lstStyle/>
                    <a:p>
                      <a:pPr>
                        <a:lnSpc>
                          <a:spcPct val="107000"/>
                        </a:lnSpc>
                        <a:spcAft>
                          <a:spcPts val="0"/>
                        </a:spcAft>
                      </a:pPr>
                      <a:r>
                        <a:rPr lang="en-AU" sz="1100">
                          <a:effectLst/>
                        </a:rPr>
                        <a:t>Greenlight Youth Driver Education Program</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Helping create safer drivers by offering quality, accessible, community- based driving courses. Includes education, financial information and advice around safe vehicles. </a:t>
                      </a:r>
                    </a:p>
                    <a:p>
                      <a:pPr>
                        <a:lnSpc>
                          <a:spcPct val="107000"/>
                        </a:lnSpc>
                        <a:spcAft>
                          <a:spcPts val="0"/>
                        </a:spcAft>
                      </a:pPr>
                      <a:r>
                        <a:rPr lang="en-AU" sz="1100" dirty="0">
                          <a:effectLst/>
                        </a:rPr>
                        <a:t>4 hour program for Age 18 – 25 age group.  Please apply to the club welfare manager assigned to yourself. Limited spots available. No cost to participant. </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Bendigo Bank</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18 – 25 years old</a:t>
                      </a: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1"/>
                  </a:ext>
                </a:extLst>
              </a:tr>
              <a:tr h="885771">
                <a:tc>
                  <a:txBody>
                    <a:bodyPr/>
                    <a:lstStyle/>
                    <a:p>
                      <a:pPr>
                        <a:lnSpc>
                          <a:spcPct val="107000"/>
                        </a:lnSpc>
                        <a:spcAft>
                          <a:spcPts val="0"/>
                        </a:spcAft>
                      </a:pPr>
                      <a:r>
                        <a:rPr lang="en-AU" sz="1100" dirty="0">
                          <a:effectLst/>
                        </a:rPr>
                        <a:t>Drug and alcohol Education Program</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Following on from the program ran for the 15 and 16 year age group there will be two education programs ran at the club in relation to drug education. All attempts will be made to ensure sessions have people who have been through addiction to share their story with all. </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18 – 30 years old</a:t>
                      </a:r>
                      <a:endParaRPr lang="en-AU" sz="1100">
                        <a:effectLst/>
                        <a:latin typeface="Calibri"/>
                        <a:ea typeface="Calibri"/>
                        <a:cs typeface="Times New Roman"/>
                      </a:endParaRPr>
                    </a:p>
                  </a:txBody>
                  <a:tcPr marL="59202" marR="59202" marT="0" marB="0"/>
                </a:tc>
                <a:extLst>
                  <a:ext uri="{0D108BD9-81ED-4DB2-BD59-A6C34878D82A}">
                    <a16:rowId xmlns="" xmlns:a16="http://schemas.microsoft.com/office/drawing/2014/main" val="10002"/>
                  </a:ext>
                </a:extLst>
              </a:tr>
              <a:tr h="708617">
                <a:tc>
                  <a:txBody>
                    <a:bodyPr/>
                    <a:lstStyle/>
                    <a:p>
                      <a:pPr>
                        <a:lnSpc>
                          <a:spcPct val="107000"/>
                        </a:lnSpc>
                        <a:spcAft>
                          <a:spcPts val="0"/>
                        </a:spcAft>
                      </a:pPr>
                      <a:r>
                        <a:rPr lang="en-AU" sz="1100">
                          <a:effectLst/>
                        </a:rPr>
                        <a:t>Respect and responsibility program</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A program will be run on an annual basis covering off respect and your responsibility and the standards the Sporting club looks at setting in relation to this. Included will be discussions on respect for each other, women, club members and opposition.  </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59202" marR="59202"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100" dirty="0">
                          <a:effectLst/>
                        </a:rPr>
                        <a:t>All over 17</a:t>
                      </a:r>
                      <a:endParaRPr lang="en-AU" sz="1100" dirty="0">
                        <a:effectLst/>
                        <a:latin typeface="+mn-lt"/>
                        <a:ea typeface="Calibri"/>
                        <a:cs typeface="Times New Roman"/>
                      </a:endParaRPr>
                    </a:p>
                    <a:p>
                      <a:pPr>
                        <a:lnSpc>
                          <a:spcPct val="107000"/>
                        </a:lnSpc>
                        <a:spcAft>
                          <a:spcPts val="0"/>
                        </a:spcAft>
                      </a:pP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3"/>
                  </a:ext>
                </a:extLst>
              </a:tr>
              <a:tr h="531463">
                <a:tc>
                  <a:txBody>
                    <a:bodyPr/>
                    <a:lstStyle/>
                    <a:p>
                      <a:pPr>
                        <a:lnSpc>
                          <a:spcPct val="107000"/>
                        </a:lnSpc>
                        <a:spcAft>
                          <a:spcPts val="0"/>
                        </a:spcAft>
                      </a:pPr>
                      <a:r>
                        <a:rPr lang="en-AU" sz="1100">
                          <a:effectLst/>
                        </a:rPr>
                        <a:t>Leadership program</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Senior footballers and netballers will have a tailored leadership program developed for all senior players to be taken through. Example football Cameron Ling and Jim </a:t>
                      </a:r>
                      <a:r>
                        <a:rPr lang="en-AU" sz="1100" dirty="0" err="1">
                          <a:effectLst/>
                        </a:rPr>
                        <a:t>Cail</a:t>
                      </a:r>
                      <a:r>
                        <a:rPr lang="en-AU" sz="1100" dirty="0">
                          <a:effectLst/>
                        </a:rPr>
                        <a:t> led. </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All senior players</a:t>
                      </a:r>
                      <a:endParaRPr lang="en-AU" sz="1100">
                        <a:effectLst/>
                        <a:latin typeface="Calibri"/>
                        <a:ea typeface="Calibri"/>
                        <a:cs typeface="Times New Roman"/>
                      </a:endParaRPr>
                    </a:p>
                  </a:txBody>
                  <a:tcPr marL="59202" marR="59202" marT="0" marB="0"/>
                </a:tc>
                <a:extLst>
                  <a:ext uri="{0D108BD9-81ED-4DB2-BD59-A6C34878D82A}">
                    <a16:rowId xmlns="" xmlns:a16="http://schemas.microsoft.com/office/drawing/2014/main" val="10004"/>
                  </a:ext>
                </a:extLst>
              </a:tr>
              <a:tr h="531463">
                <a:tc>
                  <a:txBody>
                    <a:bodyPr/>
                    <a:lstStyle/>
                    <a:p>
                      <a:pPr>
                        <a:lnSpc>
                          <a:spcPct val="107000"/>
                        </a:lnSpc>
                        <a:spcAft>
                          <a:spcPts val="0"/>
                        </a:spcAft>
                      </a:pPr>
                      <a:r>
                        <a:rPr lang="en-AU" sz="1100">
                          <a:effectLst/>
                        </a:rPr>
                        <a:t>Employment Transition Program</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All netballers and footballers can seek support through their club welfare officer in supporting them gain employment utilising contacts within the club to open up any opportunities.</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All over 17</a:t>
                      </a: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5"/>
                  </a:ext>
                </a:extLst>
              </a:tr>
              <a:tr h="531463">
                <a:tc>
                  <a:txBody>
                    <a:bodyPr/>
                    <a:lstStyle/>
                    <a:p>
                      <a:pPr>
                        <a:lnSpc>
                          <a:spcPct val="107000"/>
                        </a:lnSpc>
                        <a:spcAft>
                          <a:spcPts val="0"/>
                        </a:spcAft>
                      </a:pPr>
                      <a:r>
                        <a:rPr lang="en-AU" sz="1100">
                          <a:effectLst/>
                        </a:rPr>
                        <a:t>Sports Psychology session</a:t>
                      </a:r>
                      <a:endParaRPr lang="en-AU" sz="110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The club will provide a session with a sports psychologist to speak to all players with an opportunity for one on one follow up sessions for any individual players.</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TBA</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a:effectLst/>
                        </a:rPr>
                        <a:t>All over 18</a:t>
                      </a:r>
                      <a:endParaRPr lang="en-AU" sz="1100">
                        <a:effectLst/>
                        <a:latin typeface="Calibri"/>
                        <a:ea typeface="Calibri"/>
                        <a:cs typeface="Times New Roman"/>
                      </a:endParaRPr>
                    </a:p>
                  </a:txBody>
                  <a:tcPr marL="59202" marR="59202" marT="0" marB="0"/>
                </a:tc>
                <a:extLst>
                  <a:ext uri="{0D108BD9-81ED-4DB2-BD59-A6C34878D82A}">
                    <a16:rowId xmlns="" xmlns:a16="http://schemas.microsoft.com/office/drawing/2014/main" val="10006"/>
                  </a:ext>
                </a:extLst>
              </a:tr>
              <a:tr h="531463">
                <a:tc>
                  <a:txBody>
                    <a:bodyPr/>
                    <a:lstStyle/>
                    <a:p>
                      <a:pPr>
                        <a:lnSpc>
                          <a:spcPct val="107000"/>
                        </a:lnSpc>
                        <a:spcAft>
                          <a:spcPts val="0"/>
                        </a:spcAft>
                      </a:pPr>
                      <a:r>
                        <a:rPr lang="en-AU" sz="1100" dirty="0">
                          <a:effectLst/>
                        </a:rPr>
                        <a:t>Access to player welfare managers</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kern="1200" dirty="0">
                          <a:solidFill>
                            <a:schemeClr val="dk1"/>
                          </a:solidFill>
                          <a:effectLst/>
                          <a:latin typeface="+mn-lt"/>
                          <a:ea typeface="+mn-ea"/>
                          <a:cs typeface="+mn-cs"/>
                        </a:rPr>
                        <a:t>All football / netball issues </a:t>
                      </a:r>
                      <a:r>
                        <a:rPr lang="en-AU" sz="1100" dirty="0">
                          <a:effectLst/>
                        </a:rPr>
                        <a:t>should be escalated up through coach, team manager and junior coordinator. Any off field matters seeking support can be escalated to allocated player welfare manager.</a:t>
                      </a:r>
                      <a:endParaRPr lang="en-AU" sz="1100" dirty="0">
                        <a:effectLst/>
                        <a:latin typeface="Calibri"/>
                        <a:ea typeface="Calibri"/>
                        <a:cs typeface="Times New Roman"/>
                      </a:endParaRPr>
                    </a:p>
                  </a:txBody>
                  <a:tcPr marL="59202" marR="59202" marT="0" marB="0"/>
                </a:tc>
                <a:tc>
                  <a:txBody>
                    <a:bodyPr/>
                    <a:lstStyle/>
                    <a:p>
                      <a:pPr>
                        <a:lnSpc>
                          <a:spcPct val="107000"/>
                        </a:lnSpc>
                        <a:spcAft>
                          <a:spcPts val="0"/>
                        </a:spcAft>
                      </a:pPr>
                      <a:r>
                        <a:rPr lang="en-AU" sz="1100" dirty="0">
                          <a:effectLst/>
                        </a:rPr>
                        <a:t> Coaches / Managers</a:t>
                      </a:r>
                      <a:endParaRPr lang="en-AU" sz="1100" dirty="0">
                        <a:effectLst/>
                        <a:latin typeface="Calibri"/>
                        <a:ea typeface="Calibri"/>
                        <a:cs typeface="Times New Roman"/>
                      </a:endParaRPr>
                    </a:p>
                  </a:txBody>
                  <a:tcPr marL="59202" marR="59202"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100" dirty="0">
                          <a:effectLst/>
                        </a:rPr>
                        <a:t> All over 17</a:t>
                      </a:r>
                      <a:endParaRPr lang="en-AU" sz="1100" dirty="0">
                        <a:effectLst/>
                        <a:latin typeface="+mn-lt"/>
                        <a:ea typeface="Calibri"/>
                        <a:cs typeface="Times New Roman"/>
                      </a:endParaRPr>
                    </a:p>
                    <a:p>
                      <a:pPr>
                        <a:lnSpc>
                          <a:spcPct val="107000"/>
                        </a:lnSpc>
                        <a:spcAft>
                          <a:spcPts val="0"/>
                        </a:spcAft>
                      </a:pPr>
                      <a:endParaRPr lang="en-AU" sz="1100" dirty="0">
                        <a:effectLst/>
                        <a:latin typeface="Calibri"/>
                        <a:ea typeface="Calibri"/>
                        <a:cs typeface="Times New Roman"/>
                      </a:endParaRPr>
                    </a:p>
                  </a:txBody>
                  <a:tcPr marL="59202" marR="59202"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0146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8373"/>
            <a:ext cx="7560840" cy="646331"/>
          </a:xfrm>
          <a:prstGeom prst="rect">
            <a:avLst/>
          </a:prstGeom>
          <a:noFill/>
        </p:spPr>
        <p:txBody>
          <a:bodyPr wrap="square" rtlCol="0">
            <a:spAutoFit/>
          </a:bodyPr>
          <a:lstStyle/>
          <a:p>
            <a:r>
              <a:rPr lang="en-AU" b="1" dirty="0"/>
              <a:t>Our on field focus with our Senior football and netball players is ensuring they reach their potential…..</a:t>
            </a:r>
          </a:p>
        </p:txBody>
      </p:sp>
      <p:sp>
        <p:nvSpPr>
          <p:cNvPr id="5" name="TextBox 4"/>
          <p:cNvSpPr txBox="1"/>
          <p:nvPr/>
        </p:nvSpPr>
        <p:spPr>
          <a:xfrm>
            <a:off x="251520" y="873336"/>
            <a:ext cx="1476000" cy="5580000"/>
          </a:xfrm>
          <a:prstGeom prst="rect">
            <a:avLst/>
          </a:prstGeom>
          <a:solidFill>
            <a:schemeClr val="tx2"/>
          </a:solidFill>
        </p:spPr>
        <p:txBody>
          <a:bodyPr wrap="square" rtlCol="0" anchor="ctr">
            <a:spAutoFit/>
          </a:bodyPr>
          <a:lstStyle>
            <a:defPPr>
              <a:defRPr lang="en-US"/>
            </a:defPPr>
            <a:lvl1pPr algn="ctr">
              <a:defRPr b="1">
                <a:solidFill>
                  <a:schemeClr val="bg1"/>
                </a:solidFill>
              </a:defRPr>
            </a:lvl1pPr>
          </a:lstStyle>
          <a:p>
            <a:r>
              <a:rPr lang="en-AU" dirty="0"/>
              <a:t>On-Field Development</a:t>
            </a:r>
          </a:p>
        </p:txBody>
      </p:sp>
      <p:sp>
        <p:nvSpPr>
          <p:cNvPr id="7" name="TextBox 6"/>
          <p:cNvSpPr txBox="1"/>
          <p:nvPr/>
        </p:nvSpPr>
        <p:spPr>
          <a:xfrm>
            <a:off x="1835696" y="873336"/>
            <a:ext cx="6552728" cy="369332"/>
          </a:xfrm>
          <a:prstGeom prst="rect">
            <a:avLst/>
          </a:prstGeom>
          <a:solidFill>
            <a:schemeClr val="bg2">
              <a:lumMod val="50000"/>
            </a:schemeClr>
          </a:solidFill>
        </p:spPr>
        <p:txBody>
          <a:bodyPr wrap="square" rtlCol="0">
            <a:spAutoFit/>
          </a:bodyPr>
          <a:lstStyle/>
          <a:p>
            <a:pPr algn="ctr"/>
            <a:r>
              <a:rPr lang="en-AU" b="1" dirty="0">
                <a:solidFill>
                  <a:schemeClr val="bg1"/>
                </a:solidFill>
              </a:rPr>
              <a:t>Senior Football and Netball - (17 – Seniors)</a:t>
            </a:r>
          </a:p>
        </p:txBody>
      </p:sp>
      <p:graphicFrame>
        <p:nvGraphicFramePr>
          <p:cNvPr id="6" name="Table 5"/>
          <p:cNvGraphicFramePr>
            <a:graphicFrameLocks noGrp="1"/>
          </p:cNvGraphicFramePr>
          <p:nvPr>
            <p:extLst>
              <p:ext uri="{D42A27DB-BD31-4B8C-83A1-F6EECF244321}">
                <p14:modId xmlns:p14="http://schemas.microsoft.com/office/powerpoint/2010/main" val="2274746998"/>
              </p:ext>
            </p:extLst>
          </p:nvPr>
        </p:nvGraphicFramePr>
        <p:xfrm>
          <a:off x="1835696" y="1340769"/>
          <a:ext cx="6552728" cy="5239221"/>
        </p:xfrm>
        <a:graphic>
          <a:graphicData uri="http://schemas.openxmlformats.org/drawingml/2006/table">
            <a:tbl>
              <a:tblPr firstRow="1" firstCol="1" bandRow="1">
                <a:tableStyleId>{5C22544A-7EE6-4342-B048-85BDC9FD1C3A}</a:tableStyleId>
              </a:tblPr>
              <a:tblGrid>
                <a:gridCol w="1008112">
                  <a:extLst>
                    <a:ext uri="{9D8B030D-6E8A-4147-A177-3AD203B41FA5}">
                      <a16:colId xmlns="" xmlns:a16="http://schemas.microsoft.com/office/drawing/2014/main" val="20000"/>
                    </a:ext>
                  </a:extLst>
                </a:gridCol>
                <a:gridCol w="4320480">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576064">
                  <a:extLst>
                    <a:ext uri="{9D8B030D-6E8A-4147-A177-3AD203B41FA5}">
                      <a16:colId xmlns="" xmlns:a16="http://schemas.microsoft.com/office/drawing/2014/main" val="20003"/>
                    </a:ext>
                  </a:extLst>
                </a:gridCol>
              </a:tblGrid>
              <a:tr h="356777">
                <a:tc>
                  <a:txBody>
                    <a:bodyPr/>
                    <a:lstStyle/>
                    <a:p>
                      <a:pPr>
                        <a:lnSpc>
                          <a:spcPct val="107000"/>
                        </a:lnSpc>
                        <a:spcAft>
                          <a:spcPts val="0"/>
                        </a:spcAft>
                      </a:pPr>
                      <a:r>
                        <a:rPr lang="en-AU" sz="1100" dirty="0">
                          <a:effectLst/>
                        </a:rPr>
                        <a:t>Program</a:t>
                      </a:r>
                      <a:endParaRPr lang="en-AU" sz="1100" dirty="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a:effectLst/>
                        </a:rPr>
                        <a:t>Summary</a:t>
                      </a:r>
                      <a:endParaRPr lang="en-AU" sz="110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a:effectLst/>
                        </a:rPr>
                        <a:t>Football / Netball</a:t>
                      </a:r>
                      <a:endParaRPr lang="en-AU" sz="110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Age group</a:t>
                      </a:r>
                      <a:endParaRPr lang="en-AU" sz="1100" dirty="0">
                        <a:effectLst/>
                        <a:latin typeface="Calibri"/>
                        <a:ea typeface="Calibri"/>
                        <a:cs typeface="Times New Roman"/>
                      </a:endParaRPr>
                    </a:p>
                  </a:txBody>
                  <a:tcPr marL="49602" marR="49602" marT="0" marB="0">
                    <a:solidFill>
                      <a:schemeClr val="tx2"/>
                    </a:solidFill>
                  </a:tcPr>
                </a:tc>
                <a:extLst>
                  <a:ext uri="{0D108BD9-81ED-4DB2-BD59-A6C34878D82A}">
                    <a16:rowId xmlns="" xmlns:a16="http://schemas.microsoft.com/office/drawing/2014/main" val="10000"/>
                  </a:ext>
                </a:extLst>
              </a:tr>
              <a:tr h="736853">
                <a:tc>
                  <a:txBody>
                    <a:bodyPr/>
                    <a:lstStyle/>
                    <a:p>
                      <a:pPr>
                        <a:lnSpc>
                          <a:spcPct val="107000"/>
                        </a:lnSpc>
                        <a:spcAft>
                          <a:spcPts val="0"/>
                        </a:spcAft>
                      </a:pPr>
                      <a:r>
                        <a:rPr lang="en-AU" sz="1100">
                          <a:effectLst/>
                        </a:rPr>
                        <a:t>Access to fully functional gymnasium</a:t>
                      </a:r>
                      <a:endParaRPr lang="en-AU" sz="110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St. Mary’s will continue its investment in the gymnasium to ensure the equipment available enables all players to access a wide range of good functioning equipment to support their development. Access to the gymnasium will remain available 24/7 </a:t>
                      </a:r>
                      <a:r>
                        <a:rPr lang="en-AU" sz="1100" kern="1200" dirty="0">
                          <a:solidFill>
                            <a:schemeClr val="dk1"/>
                          </a:solidFill>
                          <a:effectLst/>
                          <a:latin typeface="+mn-lt"/>
                          <a:ea typeface="+mn-ea"/>
                          <a:cs typeface="+mn-cs"/>
                        </a:rPr>
                        <a:t>via a pass code for all players</a:t>
                      </a:r>
                    </a:p>
                  </a:txBody>
                  <a:tcPr marL="49602" marR="49602" marT="0" marB="0"/>
                </a:tc>
                <a:tc>
                  <a:txBody>
                    <a:bodyPr/>
                    <a:lstStyle/>
                    <a:p>
                      <a:pPr>
                        <a:lnSpc>
                          <a:spcPct val="107000"/>
                        </a:lnSpc>
                        <a:spcAft>
                          <a:spcPts val="0"/>
                        </a:spcAft>
                      </a:pPr>
                      <a:r>
                        <a:rPr lang="en-AU" sz="1100">
                          <a:effectLst/>
                        </a:rPr>
                        <a:t>Both</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17 and over</a:t>
                      </a:r>
                      <a:endParaRPr lang="en-AU" sz="1100">
                        <a:effectLst/>
                        <a:latin typeface="Calibri"/>
                        <a:ea typeface="Calibri"/>
                        <a:cs typeface="Times New Roman"/>
                      </a:endParaRPr>
                    </a:p>
                  </a:txBody>
                  <a:tcPr marL="49602" marR="49602" marT="0" marB="0"/>
                </a:tc>
                <a:extLst>
                  <a:ext uri="{0D108BD9-81ED-4DB2-BD59-A6C34878D82A}">
                    <a16:rowId xmlns="" xmlns:a16="http://schemas.microsoft.com/office/drawing/2014/main" val="10001"/>
                  </a:ext>
                </a:extLst>
              </a:tr>
              <a:tr h="713553">
                <a:tc>
                  <a:txBody>
                    <a:bodyPr/>
                    <a:lstStyle/>
                    <a:p>
                      <a:pPr>
                        <a:lnSpc>
                          <a:spcPct val="107000"/>
                        </a:lnSpc>
                        <a:spcAft>
                          <a:spcPts val="0"/>
                        </a:spcAft>
                      </a:pPr>
                      <a:r>
                        <a:rPr lang="en-AU" sz="1100">
                          <a:effectLst/>
                        </a:rPr>
                        <a:t>Strength and conditioning coach</a:t>
                      </a:r>
                      <a:endParaRPr lang="en-AU" sz="110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The club will provide the </a:t>
                      </a:r>
                      <a:r>
                        <a:rPr lang="en-AU" sz="1100" kern="1200" dirty="0">
                          <a:solidFill>
                            <a:schemeClr val="dk1"/>
                          </a:solidFill>
                          <a:effectLst/>
                          <a:latin typeface="+mn-lt"/>
                          <a:ea typeface="+mn-ea"/>
                          <a:cs typeface="+mn-cs"/>
                        </a:rPr>
                        <a:t>services of a trained </a:t>
                      </a:r>
                      <a:r>
                        <a:rPr lang="en-AU" sz="1100" dirty="0">
                          <a:effectLst/>
                        </a:rPr>
                        <a:t>strength and conditioning coach over summer and winter where players can book an appointment with to develop a specific program and ensure player properly trained in using gymnasium and has access to other exercise.</a:t>
                      </a:r>
                      <a:endParaRPr lang="en-AU" sz="1100" dirty="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Both</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17 and over</a:t>
                      </a:r>
                      <a:endParaRPr lang="en-AU" sz="1100">
                        <a:effectLst/>
                        <a:latin typeface="Calibri"/>
                        <a:ea typeface="Calibri"/>
                        <a:cs typeface="Times New Roman"/>
                      </a:endParaRPr>
                    </a:p>
                  </a:txBody>
                  <a:tcPr marL="49602" marR="49602" marT="0" marB="0"/>
                </a:tc>
                <a:extLst>
                  <a:ext uri="{0D108BD9-81ED-4DB2-BD59-A6C34878D82A}">
                    <a16:rowId xmlns="" xmlns:a16="http://schemas.microsoft.com/office/drawing/2014/main" val="10002"/>
                  </a:ext>
                </a:extLst>
              </a:tr>
              <a:tr h="356777">
                <a:tc>
                  <a:txBody>
                    <a:bodyPr/>
                    <a:lstStyle/>
                    <a:p>
                      <a:pPr>
                        <a:lnSpc>
                          <a:spcPct val="107000"/>
                        </a:lnSpc>
                        <a:spcAft>
                          <a:spcPts val="0"/>
                        </a:spcAft>
                      </a:pPr>
                      <a:r>
                        <a:rPr lang="en-AU" sz="1100">
                          <a:effectLst/>
                        </a:rPr>
                        <a:t>Physiotherapist</a:t>
                      </a:r>
                      <a:endParaRPr lang="en-AU" sz="110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a:effectLst/>
                        </a:rPr>
                        <a:t>The club will invest in a Physiotherapist being available at the club on a set day as agreed annually with senior coaches’ dependant on training days.</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Both</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17 and over</a:t>
                      </a:r>
                      <a:endParaRPr lang="en-AU" sz="1100">
                        <a:effectLst/>
                        <a:latin typeface="Calibri"/>
                        <a:ea typeface="Calibri"/>
                        <a:cs typeface="Times New Roman"/>
                      </a:endParaRPr>
                    </a:p>
                  </a:txBody>
                  <a:tcPr marL="49602" marR="49602" marT="0" marB="0"/>
                </a:tc>
                <a:extLst>
                  <a:ext uri="{0D108BD9-81ED-4DB2-BD59-A6C34878D82A}">
                    <a16:rowId xmlns="" xmlns:a16="http://schemas.microsoft.com/office/drawing/2014/main" val="10003"/>
                  </a:ext>
                </a:extLst>
              </a:tr>
              <a:tr h="736853">
                <a:tc>
                  <a:txBody>
                    <a:bodyPr/>
                    <a:lstStyle/>
                    <a:p>
                      <a:pPr>
                        <a:lnSpc>
                          <a:spcPct val="107000"/>
                        </a:lnSpc>
                        <a:spcAft>
                          <a:spcPts val="0"/>
                        </a:spcAft>
                      </a:pPr>
                      <a:r>
                        <a:rPr lang="en-AU" sz="1100" dirty="0">
                          <a:effectLst/>
                        </a:rPr>
                        <a:t>Sports Rehabilitation </a:t>
                      </a:r>
                      <a:endParaRPr lang="en-AU" sz="1100" dirty="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The club will develop a program for rehabilitation after a game which will include access to ice baths in the change rooms, plus information and referrals to specialists based on their injury or soreness.</a:t>
                      </a:r>
                    </a:p>
                    <a:p>
                      <a:pPr>
                        <a:lnSpc>
                          <a:spcPct val="107000"/>
                        </a:lnSpc>
                        <a:spcAft>
                          <a:spcPts val="0"/>
                        </a:spcAft>
                      </a:pPr>
                      <a:r>
                        <a:rPr lang="en-AU" sz="1100" dirty="0">
                          <a:effectLst/>
                        </a:rPr>
                        <a:t>The club will also have available access to sports trainers.</a:t>
                      </a:r>
                      <a:endParaRPr lang="en-AU" sz="1100" dirty="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Both</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dirty="0">
                          <a:effectLst/>
                        </a:rPr>
                        <a:t>17 and over</a:t>
                      </a:r>
                      <a:endParaRPr lang="en-AU" sz="1100" dirty="0">
                        <a:effectLst/>
                        <a:latin typeface="Calibri"/>
                        <a:ea typeface="Calibri"/>
                        <a:cs typeface="Times New Roman"/>
                      </a:endParaRPr>
                    </a:p>
                  </a:txBody>
                  <a:tcPr marL="49602" marR="49602" marT="0" marB="0"/>
                </a:tc>
                <a:extLst>
                  <a:ext uri="{0D108BD9-81ED-4DB2-BD59-A6C34878D82A}">
                    <a16:rowId xmlns="" xmlns:a16="http://schemas.microsoft.com/office/drawing/2014/main" val="10004"/>
                  </a:ext>
                </a:extLst>
              </a:tr>
              <a:tr h="736853">
                <a:tc>
                  <a:txBody>
                    <a:bodyPr/>
                    <a:lstStyle/>
                    <a:p>
                      <a:pPr>
                        <a:lnSpc>
                          <a:spcPct val="107000"/>
                        </a:lnSpc>
                        <a:spcAft>
                          <a:spcPts val="0"/>
                        </a:spcAft>
                      </a:pPr>
                      <a:r>
                        <a:rPr lang="en-AU" sz="1100">
                          <a:effectLst/>
                        </a:rPr>
                        <a:t>Flexibility</a:t>
                      </a:r>
                      <a:endParaRPr lang="en-AU" sz="110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Ensure the program is set up to cater for both those wishing to develop to their greatest potential but also catering for those who just want to play sport to be with their friends and have fun. </a:t>
                      </a:r>
                      <a:endParaRPr lang="en-AU" sz="1100" dirty="0">
                        <a:effectLst/>
                        <a:latin typeface="Calibri"/>
                        <a:ea typeface="Calibri"/>
                        <a:cs typeface="Times New Roman"/>
                      </a:endParaRPr>
                    </a:p>
                  </a:txBody>
                  <a:tcPr marL="49602" marR="49602" marT="0" marB="0"/>
                </a:tc>
                <a:tc>
                  <a:txBody>
                    <a:bodyPr/>
                    <a:lstStyle/>
                    <a:p>
                      <a:pPr>
                        <a:lnSpc>
                          <a:spcPct val="107000"/>
                        </a:lnSpc>
                        <a:spcAft>
                          <a:spcPts val="0"/>
                        </a:spcAft>
                      </a:pPr>
                      <a:r>
                        <a:rPr lang="en-AU" sz="1100" dirty="0">
                          <a:effectLst/>
                        </a:rPr>
                        <a:t> Both</a:t>
                      </a:r>
                      <a:endParaRPr lang="en-AU" sz="1100" dirty="0">
                        <a:effectLst/>
                        <a:latin typeface="Calibri"/>
                        <a:ea typeface="Calibri"/>
                        <a:cs typeface="Times New Roman"/>
                      </a:endParaRPr>
                    </a:p>
                  </a:txBody>
                  <a:tcPr marL="49602" marR="49602"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100" dirty="0">
                          <a:effectLst/>
                        </a:rPr>
                        <a:t> 17 and over</a:t>
                      </a:r>
                      <a:endParaRPr lang="en-AU" sz="1100" dirty="0">
                        <a:effectLst/>
                        <a:latin typeface="+mn-lt"/>
                        <a:ea typeface="Calibri"/>
                        <a:cs typeface="Times New Roman"/>
                      </a:endParaRPr>
                    </a:p>
                    <a:p>
                      <a:pPr>
                        <a:lnSpc>
                          <a:spcPct val="107000"/>
                        </a:lnSpc>
                        <a:spcAft>
                          <a:spcPts val="0"/>
                        </a:spcAft>
                      </a:pPr>
                      <a:endParaRPr lang="en-AU" sz="1100" dirty="0">
                        <a:effectLst/>
                        <a:latin typeface="Calibri"/>
                        <a:ea typeface="Calibri"/>
                        <a:cs typeface="Times New Roman"/>
                      </a:endParaRPr>
                    </a:p>
                  </a:txBody>
                  <a:tcPr marL="49602" marR="49602" marT="0" marB="0"/>
                </a:tc>
                <a:extLst>
                  <a:ext uri="{0D108BD9-81ED-4DB2-BD59-A6C34878D82A}">
                    <a16:rowId xmlns="" xmlns:a16="http://schemas.microsoft.com/office/drawing/2014/main" val="10005"/>
                  </a:ext>
                </a:extLst>
              </a:tr>
              <a:tr h="582962">
                <a:tc>
                  <a:txBody>
                    <a:bodyPr/>
                    <a:lstStyle/>
                    <a:p>
                      <a:pPr>
                        <a:lnSpc>
                          <a:spcPct val="107000"/>
                        </a:lnSpc>
                        <a:spcAft>
                          <a:spcPts val="0"/>
                        </a:spcAft>
                      </a:pPr>
                      <a:r>
                        <a:rPr lang="en-AU" sz="1100" dirty="0">
                          <a:effectLst/>
                        </a:rPr>
                        <a:t>Specialist Coaches</a:t>
                      </a:r>
                      <a:endParaRPr lang="en-AU" sz="1100" dirty="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The club will provide access to specialist coaches for players who want to do extra work on non - training nights.  Example past years have had Matt Egan, Harry Taylor, Scott Selwood being at training one night a week  for whole of club.</a:t>
                      </a:r>
                      <a:endParaRPr lang="en-AU" sz="1100" dirty="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17 and over</a:t>
                      </a:r>
                      <a:endParaRPr lang="en-AU" sz="1100">
                        <a:effectLst/>
                        <a:latin typeface="Calibri"/>
                        <a:ea typeface="Calibri"/>
                        <a:cs typeface="Times New Roman"/>
                      </a:endParaRPr>
                    </a:p>
                  </a:txBody>
                  <a:tcPr marL="49602" marR="49602" marT="0" marB="0"/>
                </a:tc>
                <a:extLst>
                  <a:ext uri="{0D108BD9-81ED-4DB2-BD59-A6C34878D82A}">
                    <a16:rowId xmlns="" xmlns:a16="http://schemas.microsoft.com/office/drawing/2014/main" val="10006"/>
                  </a:ext>
                </a:extLst>
              </a:tr>
              <a:tr h="535165">
                <a:tc>
                  <a:txBody>
                    <a:bodyPr/>
                    <a:lstStyle/>
                    <a:p>
                      <a:pPr>
                        <a:lnSpc>
                          <a:spcPct val="107000"/>
                        </a:lnSpc>
                        <a:spcAft>
                          <a:spcPts val="0"/>
                        </a:spcAft>
                      </a:pPr>
                      <a:r>
                        <a:rPr lang="en-AU" sz="1100" b="1" kern="1200" dirty="0">
                          <a:solidFill>
                            <a:schemeClr val="lt1"/>
                          </a:solidFill>
                          <a:effectLst/>
                          <a:latin typeface="+mn-lt"/>
                          <a:ea typeface="+mn-ea"/>
                          <a:cs typeface="+mn-cs"/>
                        </a:rPr>
                        <a:t>Dietician</a:t>
                      </a:r>
                    </a:p>
                  </a:txBody>
                  <a:tcPr marL="49602" marR="49602" marT="0" marB="0">
                    <a:solidFill>
                      <a:schemeClr val="tx2"/>
                    </a:solidFill>
                  </a:tcPr>
                </a:tc>
                <a:tc>
                  <a:txBody>
                    <a:bodyPr/>
                    <a:lstStyle/>
                    <a:p>
                      <a:pPr>
                        <a:lnSpc>
                          <a:spcPct val="107000"/>
                        </a:lnSpc>
                        <a:spcAft>
                          <a:spcPts val="0"/>
                        </a:spcAft>
                      </a:pPr>
                      <a:r>
                        <a:rPr lang="en-AU" sz="1100" dirty="0">
                          <a:effectLst/>
                        </a:rPr>
                        <a:t>The club will provide a session for players to attend with an experienced dietician to support them in selecting the appropriate diets for them to enhance their fitness.</a:t>
                      </a:r>
                      <a:endParaRPr lang="en-AU" sz="1100" dirty="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Both</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17 and over</a:t>
                      </a:r>
                      <a:endParaRPr lang="en-AU" sz="1100">
                        <a:effectLst/>
                        <a:latin typeface="Calibri"/>
                        <a:ea typeface="Calibri"/>
                        <a:cs typeface="Times New Roman"/>
                      </a:endParaRPr>
                    </a:p>
                  </a:txBody>
                  <a:tcPr marL="49602" marR="49602" marT="0" marB="0"/>
                </a:tc>
                <a:extLst>
                  <a:ext uri="{0D108BD9-81ED-4DB2-BD59-A6C34878D82A}">
                    <a16:rowId xmlns="" xmlns:a16="http://schemas.microsoft.com/office/drawing/2014/main" val="10007"/>
                  </a:ext>
                </a:extLst>
              </a:tr>
              <a:tr h="356777">
                <a:tc>
                  <a:txBody>
                    <a:bodyPr/>
                    <a:lstStyle/>
                    <a:p>
                      <a:pPr>
                        <a:lnSpc>
                          <a:spcPct val="107000"/>
                        </a:lnSpc>
                        <a:spcAft>
                          <a:spcPts val="0"/>
                        </a:spcAft>
                      </a:pPr>
                      <a:r>
                        <a:rPr lang="en-AU" sz="1100" dirty="0">
                          <a:effectLst/>
                        </a:rPr>
                        <a:t>Summer Program</a:t>
                      </a:r>
                      <a:endParaRPr lang="en-AU" sz="1100" dirty="0">
                        <a:effectLst/>
                        <a:latin typeface="Calibri"/>
                        <a:ea typeface="Calibri"/>
                        <a:cs typeface="Times New Roman"/>
                      </a:endParaRPr>
                    </a:p>
                  </a:txBody>
                  <a:tcPr marL="49602" marR="49602" marT="0" marB="0">
                    <a:solidFill>
                      <a:schemeClr val="tx2"/>
                    </a:solidFill>
                  </a:tcPr>
                </a:tc>
                <a:tc>
                  <a:txBody>
                    <a:bodyPr/>
                    <a:lstStyle/>
                    <a:p>
                      <a:pPr>
                        <a:lnSpc>
                          <a:spcPct val="107000"/>
                        </a:lnSpc>
                        <a:spcAft>
                          <a:spcPts val="0"/>
                        </a:spcAft>
                      </a:pPr>
                      <a:r>
                        <a:rPr lang="en-AU" sz="1100" dirty="0">
                          <a:effectLst/>
                        </a:rPr>
                        <a:t>The club will develop an optional summer program to support players who want to do any extra work outside of normal training</a:t>
                      </a:r>
                      <a:endParaRPr lang="en-AU" sz="1100" dirty="0">
                        <a:effectLst/>
                        <a:latin typeface="Calibri"/>
                        <a:ea typeface="Calibri"/>
                        <a:cs typeface="Times New Roman"/>
                      </a:endParaRPr>
                    </a:p>
                  </a:txBody>
                  <a:tcPr marL="49602" marR="49602" marT="0" marB="0"/>
                </a:tc>
                <a:tc>
                  <a:txBody>
                    <a:bodyPr/>
                    <a:lstStyle/>
                    <a:p>
                      <a:pPr>
                        <a:lnSpc>
                          <a:spcPct val="107000"/>
                        </a:lnSpc>
                        <a:spcAft>
                          <a:spcPts val="0"/>
                        </a:spcAft>
                      </a:pPr>
                      <a:r>
                        <a:rPr lang="en-AU" sz="1100">
                          <a:effectLst/>
                        </a:rPr>
                        <a:t>Both</a:t>
                      </a:r>
                      <a:endParaRPr lang="en-AU" sz="1100">
                        <a:effectLst/>
                        <a:latin typeface="Calibri"/>
                        <a:ea typeface="Calibri"/>
                        <a:cs typeface="Times New Roman"/>
                      </a:endParaRPr>
                    </a:p>
                  </a:txBody>
                  <a:tcPr marL="49602" marR="49602" marT="0" marB="0"/>
                </a:tc>
                <a:tc>
                  <a:txBody>
                    <a:bodyPr/>
                    <a:lstStyle/>
                    <a:p>
                      <a:pPr>
                        <a:lnSpc>
                          <a:spcPct val="107000"/>
                        </a:lnSpc>
                        <a:spcAft>
                          <a:spcPts val="0"/>
                        </a:spcAft>
                      </a:pPr>
                      <a:r>
                        <a:rPr lang="en-AU" sz="1100" dirty="0">
                          <a:effectLst/>
                        </a:rPr>
                        <a:t>17 and over</a:t>
                      </a:r>
                      <a:endParaRPr lang="en-AU" sz="1100" dirty="0">
                        <a:effectLst/>
                        <a:latin typeface="Calibri"/>
                        <a:ea typeface="Calibri"/>
                        <a:cs typeface="Times New Roman"/>
                      </a:endParaRPr>
                    </a:p>
                  </a:txBody>
                  <a:tcPr marL="49602" marR="49602"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25418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5536" y="692696"/>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118373"/>
            <a:ext cx="7560840" cy="646331"/>
          </a:xfrm>
          <a:prstGeom prst="rect">
            <a:avLst/>
          </a:prstGeom>
          <a:noFill/>
        </p:spPr>
        <p:txBody>
          <a:bodyPr wrap="square" rtlCol="0">
            <a:spAutoFit/>
          </a:bodyPr>
          <a:lstStyle/>
          <a:p>
            <a:r>
              <a:rPr lang="en-AU" b="1" dirty="0"/>
              <a:t>Our off field focus with youth players is providing them with the information to assist them in making the right decisions off field/court….</a:t>
            </a:r>
          </a:p>
        </p:txBody>
      </p:sp>
      <p:sp>
        <p:nvSpPr>
          <p:cNvPr id="5" name="TextBox 4"/>
          <p:cNvSpPr txBox="1"/>
          <p:nvPr/>
        </p:nvSpPr>
        <p:spPr>
          <a:xfrm>
            <a:off x="251520" y="873336"/>
            <a:ext cx="1476000" cy="5580000"/>
          </a:xfrm>
          <a:prstGeom prst="rect">
            <a:avLst/>
          </a:prstGeom>
          <a:solidFill>
            <a:schemeClr val="accent6">
              <a:lumMod val="90000"/>
              <a:lumOff val="10000"/>
            </a:schemeClr>
          </a:solidFill>
        </p:spPr>
        <p:txBody>
          <a:bodyPr wrap="square" rtlCol="0" anchor="ctr">
            <a:spAutoFit/>
          </a:bodyPr>
          <a:lstStyle/>
          <a:p>
            <a:pPr algn="ctr"/>
            <a:r>
              <a:rPr lang="en-AU" b="1" dirty="0">
                <a:solidFill>
                  <a:schemeClr val="bg1"/>
                </a:solidFill>
              </a:rPr>
              <a:t>Off-Field Development</a:t>
            </a:r>
          </a:p>
        </p:txBody>
      </p:sp>
      <p:sp>
        <p:nvSpPr>
          <p:cNvPr id="7" name="TextBox 6"/>
          <p:cNvSpPr txBox="1"/>
          <p:nvPr/>
        </p:nvSpPr>
        <p:spPr>
          <a:xfrm>
            <a:off x="1835696" y="873336"/>
            <a:ext cx="6552728" cy="369332"/>
          </a:xfrm>
          <a:prstGeom prst="rect">
            <a:avLst/>
          </a:prstGeom>
          <a:solidFill>
            <a:schemeClr val="bg2">
              <a:lumMod val="50000"/>
            </a:schemeClr>
          </a:solidFill>
        </p:spPr>
        <p:txBody>
          <a:bodyPr wrap="square" rtlCol="0">
            <a:spAutoFit/>
          </a:bodyPr>
          <a:lstStyle/>
          <a:p>
            <a:pPr algn="ctr"/>
            <a:r>
              <a:rPr lang="en-AU" b="1" dirty="0">
                <a:solidFill>
                  <a:schemeClr val="bg1"/>
                </a:solidFill>
              </a:rPr>
              <a:t>Youth Football and Netball – (13 – 17)</a:t>
            </a:r>
          </a:p>
        </p:txBody>
      </p:sp>
      <p:graphicFrame>
        <p:nvGraphicFramePr>
          <p:cNvPr id="2" name="Table 1"/>
          <p:cNvGraphicFramePr>
            <a:graphicFrameLocks noGrp="1"/>
          </p:cNvGraphicFramePr>
          <p:nvPr>
            <p:extLst>
              <p:ext uri="{D42A27DB-BD31-4B8C-83A1-F6EECF244321}">
                <p14:modId xmlns:p14="http://schemas.microsoft.com/office/powerpoint/2010/main" val="2839257101"/>
              </p:ext>
            </p:extLst>
          </p:nvPr>
        </p:nvGraphicFramePr>
        <p:xfrm>
          <a:off x="1835696" y="1340769"/>
          <a:ext cx="6552728" cy="5112568"/>
        </p:xfrm>
        <a:graphic>
          <a:graphicData uri="http://schemas.openxmlformats.org/drawingml/2006/table">
            <a:tbl>
              <a:tblPr firstRow="1" firstCol="1" bandRow="1">
                <a:tableStyleId>{5C22544A-7EE6-4342-B048-85BDC9FD1C3A}</a:tableStyleId>
              </a:tblPr>
              <a:tblGrid>
                <a:gridCol w="1152128">
                  <a:extLst>
                    <a:ext uri="{9D8B030D-6E8A-4147-A177-3AD203B41FA5}">
                      <a16:colId xmlns="" xmlns:a16="http://schemas.microsoft.com/office/drawing/2014/main" val="20000"/>
                    </a:ext>
                  </a:extLst>
                </a:gridCol>
                <a:gridCol w="4104456">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tblGrid>
              <a:tr h="358005">
                <a:tc>
                  <a:txBody>
                    <a:bodyPr/>
                    <a:lstStyle/>
                    <a:p>
                      <a:pPr>
                        <a:lnSpc>
                          <a:spcPct val="107000"/>
                        </a:lnSpc>
                        <a:spcAft>
                          <a:spcPts val="0"/>
                        </a:spcAft>
                      </a:pPr>
                      <a:r>
                        <a:rPr lang="en-AU" sz="1100" dirty="0">
                          <a:effectLst/>
                        </a:rPr>
                        <a:t>Program</a:t>
                      </a:r>
                      <a:endParaRPr lang="en-AU" sz="1100" dirty="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Summary</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Program Partner</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Age group</a:t>
                      </a:r>
                      <a:endParaRPr lang="en-AU" sz="1100">
                        <a:effectLst/>
                        <a:latin typeface="Calibri"/>
                        <a:ea typeface="Calibri"/>
                        <a:cs typeface="Times New Roman"/>
                      </a:endParaRPr>
                    </a:p>
                  </a:txBody>
                  <a:tcPr marL="55614" marR="55614" marT="0" marB="0"/>
                </a:tc>
                <a:extLst>
                  <a:ext uri="{0D108BD9-81ED-4DB2-BD59-A6C34878D82A}">
                    <a16:rowId xmlns="" xmlns:a16="http://schemas.microsoft.com/office/drawing/2014/main" val="10000"/>
                  </a:ext>
                </a:extLst>
              </a:tr>
              <a:tr h="1447526">
                <a:tc>
                  <a:txBody>
                    <a:bodyPr/>
                    <a:lstStyle/>
                    <a:p>
                      <a:pPr>
                        <a:lnSpc>
                          <a:spcPct val="107000"/>
                        </a:lnSpc>
                        <a:spcAft>
                          <a:spcPts val="0"/>
                        </a:spcAft>
                      </a:pPr>
                      <a:r>
                        <a:rPr lang="en-AU" sz="1100">
                          <a:effectLst/>
                        </a:rPr>
                        <a:t>Cultural Exchange overseas trip</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dirty="0">
                          <a:effectLst/>
                        </a:rPr>
                        <a:t>Every alternate year every player from football and netball 16 and 17 year olds will be given an opportunity to participate in the bi-annual overseas cultural exchange trip. The netballers currently going to Fiji in every odd year and the boys to </a:t>
                      </a:r>
                      <a:r>
                        <a:rPr lang="en-AU" sz="1100" dirty="0" err="1">
                          <a:effectLst/>
                        </a:rPr>
                        <a:t>Sth</a:t>
                      </a:r>
                      <a:r>
                        <a:rPr lang="en-AU" sz="1100" dirty="0">
                          <a:effectLst/>
                        </a:rPr>
                        <a:t> Africa in every even year. Whilst playing football and netball overseas, the goal of the trip is to experience another culture and mix with people in a totally different environment all are used to. The club supports funding activities which goes towards subsidising all players going on these trips.  </a:t>
                      </a:r>
                      <a:endParaRPr lang="en-AU" sz="1100" dirty="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St Marys Sporting Club</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16 – 17 year olds</a:t>
                      </a:r>
                      <a:endParaRPr lang="en-AU" sz="1100">
                        <a:effectLst/>
                        <a:latin typeface="Calibri"/>
                        <a:ea typeface="Calibri"/>
                        <a:cs typeface="Times New Roman"/>
                      </a:endParaRPr>
                    </a:p>
                  </a:txBody>
                  <a:tcPr marL="55614" marR="55614" marT="0" marB="0"/>
                </a:tc>
                <a:extLst>
                  <a:ext uri="{0D108BD9-81ED-4DB2-BD59-A6C34878D82A}">
                    <a16:rowId xmlns="" xmlns:a16="http://schemas.microsoft.com/office/drawing/2014/main" val="10001"/>
                  </a:ext>
                </a:extLst>
              </a:tr>
              <a:tr h="895012">
                <a:tc>
                  <a:txBody>
                    <a:bodyPr/>
                    <a:lstStyle/>
                    <a:p>
                      <a:pPr>
                        <a:lnSpc>
                          <a:spcPct val="107000"/>
                        </a:lnSpc>
                        <a:spcAft>
                          <a:spcPts val="0"/>
                        </a:spcAft>
                      </a:pPr>
                      <a:r>
                        <a:rPr lang="en-AU" sz="1100">
                          <a:effectLst/>
                        </a:rPr>
                        <a:t>Kempe Read the Play </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Program is in relation to raising youth awareness for drugs, alcohol and mental health. All netballers and footballers within the club will be taken through the program through a session at the club run by Kempe. Aim of program is to help players understand mental health problems, where to go to for help and how to support each other. </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Kempe </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15 – 16 year olds</a:t>
                      </a:r>
                      <a:endParaRPr lang="en-AU" sz="1100">
                        <a:effectLst/>
                        <a:latin typeface="Calibri"/>
                        <a:ea typeface="Calibri"/>
                        <a:cs typeface="Times New Roman"/>
                      </a:endParaRPr>
                    </a:p>
                  </a:txBody>
                  <a:tcPr marL="55614" marR="55614" marT="0" marB="0"/>
                </a:tc>
                <a:extLst>
                  <a:ext uri="{0D108BD9-81ED-4DB2-BD59-A6C34878D82A}">
                    <a16:rowId xmlns="" xmlns:a16="http://schemas.microsoft.com/office/drawing/2014/main" val="10002"/>
                  </a:ext>
                </a:extLst>
              </a:tr>
              <a:tr h="1074014">
                <a:tc>
                  <a:txBody>
                    <a:bodyPr/>
                    <a:lstStyle/>
                    <a:p>
                      <a:pPr>
                        <a:lnSpc>
                          <a:spcPct val="107000"/>
                        </a:lnSpc>
                        <a:spcAft>
                          <a:spcPts val="0"/>
                        </a:spcAft>
                      </a:pPr>
                      <a:r>
                        <a:rPr lang="en-AU" sz="1100">
                          <a:effectLst/>
                        </a:rPr>
                        <a:t>Weekend Camp at Cottage by the sea</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dirty="0">
                          <a:effectLst/>
                        </a:rPr>
                        <a:t>Annual camp for both netball and football. </a:t>
                      </a:r>
                    </a:p>
                    <a:p>
                      <a:pPr>
                        <a:lnSpc>
                          <a:spcPct val="107000"/>
                        </a:lnSpc>
                        <a:spcAft>
                          <a:spcPts val="0"/>
                        </a:spcAft>
                      </a:pPr>
                      <a:r>
                        <a:rPr lang="en-AU" sz="1100" dirty="0">
                          <a:effectLst/>
                        </a:rPr>
                        <a:t>Key aspects of the camp to cover leadership, respect, get to know each other, fun times along with some sessions which cover issues such as bullying, appropriate use of internet etc. </a:t>
                      </a:r>
                    </a:p>
                    <a:p>
                      <a:pPr>
                        <a:lnSpc>
                          <a:spcPct val="107000"/>
                        </a:lnSpc>
                        <a:spcAft>
                          <a:spcPts val="0"/>
                        </a:spcAft>
                      </a:pPr>
                      <a:r>
                        <a:rPr lang="en-AU" sz="1100" dirty="0">
                          <a:effectLst/>
                        </a:rPr>
                        <a:t>Group work to discuss current things the age group is dealing with and sharing these experiences.</a:t>
                      </a:r>
                      <a:endParaRPr lang="en-AU" sz="1100" dirty="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Cottage by the Sea</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13 – 14 year olds</a:t>
                      </a:r>
                      <a:endParaRPr lang="en-AU" sz="1100">
                        <a:effectLst/>
                        <a:latin typeface="Calibri"/>
                        <a:ea typeface="Calibri"/>
                        <a:cs typeface="Times New Roman"/>
                      </a:endParaRPr>
                    </a:p>
                  </a:txBody>
                  <a:tcPr marL="55614" marR="55614" marT="0" marB="0"/>
                </a:tc>
                <a:extLst>
                  <a:ext uri="{0D108BD9-81ED-4DB2-BD59-A6C34878D82A}">
                    <a16:rowId xmlns="" xmlns:a16="http://schemas.microsoft.com/office/drawing/2014/main" val="10003"/>
                  </a:ext>
                </a:extLst>
              </a:tr>
              <a:tr h="801003">
                <a:tc>
                  <a:txBody>
                    <a:bodyPr/>
                    <a:lstStyle/>
                    <a:p>
                      <a:pPr>
                        <a:lnSpc>
                          <a:spcPct val="107000"/>
                        </a:lnSpc>
                        <a:spcAft>
                          <a:spcPts val="0"/>
                        </a:spcAft>
                      </a:pPr>
                      <a:r>
                        <a:rPr lang="en-AU" sz="1100">
                          <a:effectLst/>
                        </a:rPr>
                        <a:t>Respect and responsibility program</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dirty="0">
                          <a:effectLst/>
                        </a:rPr>
                        <a:t>All coaches will be briefed on having a major emphasis on passing onto players the importance of respect and responsibility. As well as respect for other people this will also cover respect for the club such as keeping change rooms clean, putting water bottles back etc.   </a:t>
                      </a:r>
                      <a:endParaRPr lang="en-AU" sz="1100" dirty="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TBA</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a:effectLst/>
                        </a:rPr>
                        <a:t>All players </a:t>
                      </a:r>
                      <a:endParaRPr lang="en-AU" sz="1100">
                        <a:effectLst/>
                        <a:latin typeface="Calibri"/>
                        <a:ea typeface="Calibri"/>
                        <a:cs typeface="Times New Roman"/>
                      </a:endParaRPr>
                    </a:p>
                  </a:txBody>
                  <a:tcPr marL="55614" marR="55614" marT="0" marB="0"/>
                </a:tc>
                <a:extLst>
                  <a:ext uri="{0D108BD9-81ED-4DB2-BD59-A6C34878D82A}">
                    <a16:rowId xmlns="" xmlns:a16="http://schemas.microsoft.com/office/drawing/2014/main" val="10004"/>
                  </a:ext>
                </a:extLst>
              </a:tr>
              <a:tr h="537008">
                <a:tc>
                  <a:txBody>
                    <a:bodyPr/>
                    <a:lstStyle/>
                    <a:p>
                      <a:pPr>
                        <a:lnSpc>
                          <a:spcPct val="107000"/>
                        </a:lnSpc>
                        <a:spcAft>
                          <a:spcPts val="0"/>
                        </a:spcAft>
                      </a:pPr>
                      <a:r>
                        <a:rPr lang="en-AU" sz="1100">
                          <a:effectLst/>
                        </a:rPr>
                        <a:t>Access to player welfare managers</a:t>
                      </a:r>
                      <a:endParaRPr lang="en-AU" sz="1100">
                        <a:effectLst/>
                        <a:latin typeface="Calibri"/>
                        <a:ea typeface="Calibri"/>
                        <a:cs typeface="Times New Roman"/>
                      </a:endParaRPr>
                    </a:p>
                  </a:txBody>
                  <a:tcPr marL="55614" marR="55614" marT="0" marB="0"/>
                </a:tc>
                <a:tc>
                  <a:txBody>
                    <a:bodyPr/>
                    <a:lstStyle/>
                    <a:p>
                      <a:pPr>
                        <a:lnSpc>
                          <a:spcPct val="107000"/>
                        </a:lnSpc>
                        <a:spcAft>
                          <a:spcPts val="0"/>
                        </a:spcAft>
                      </a:pPr>
                      <a:r>
                        <a:rPr lang="en-AU" sz="1100" kern="1200" dirty="0">
                          <a:solidFill>
                            <a:schemeClr val="dk1"/>
                          </a:solidFill>
                          <a:effectLst/>
                          <a:latin typeface="+mn-lt"/>
                          <a:ea typeface="+mn-ea"/>
                          <a:cs typeface="+mn-cs"/>
                        </a:rPr>
                        <a:t>All football / netball issues should </a:t>
                      </a:r>
                      <a:r>
                        <a:rPr lang="en-AU" sz="1100" dirty="0">
                          <a:effectLst/>
                        </a:rPr>
                        <a:t>be escalated up through coach, team manager and junior coordinator. Any off field matters seeking support can be escalated to allocated player welfare manager.</a:t>
                      </a:r>
                      <a:endParaRPr lang="en-AU" sz="1100" dirty="0">
                        <a:effectLst/>
                        <a:latin typeface="Calibri"/>
                        <a:ea typeface="Calibri"/>
                        <a:cs typeface="Times New Roman"/>
                      </a:endParaRPr>
                    </a:p>
                  </a:txBody>
                  <a:tcPr marL="55614" marR="55614" marT="0" marB="0"/>
                </a:tc>
                <a:tc>
                  <a:txBody>
                    <a:bodyPr/>
                    <a:lstStyle/>
                    <a:p>
                      <a:pPr algn="l">
                        <a:lnSpc>
                          <a:spcPct val="107000"/>
                        </a:lnSpc>
                        <a:spcAft>
                          <a:spcPts val="0"/>
                        </a:spcAft>
                      </a:pPr>
                      <a:r>
                        <a:rPr lang="en-AU" sz="1100" dirty="0">
                          <a:effectLst/>
                        </a:rPr>
                        <a:t> Welfare</a:t>
                      </a:r>
                      <a:r>
                        <a:rPr lang="en-AU" sz="1100" baseline="0" dirty="0">
                          <a:effectLst/>
                        </a:rPr>
                        <a:t> Manager</a:t>
                      </a:r>
                      <a:endParaRPr lang="en-AU" sz="1100" dirty="0">
                        <a:effectLst/>
                        <a:latin typeface="Calibri"/>
                        <a:ea typeface="Calibri"/>
                        <a:cs typeface="Times New Roman"/>
                      </a:endParaRPr>
                    </a:p>
                  </a:txBody>
                  <a:tcPr marL="55614" marR="55614" marT="0" marB="0"/>
                </a:tc>
                <a:tc>
                  <a:txBody>
                    <a:bodyPr/>
                    <a:lstStyle/>
                    <a:p>
                      <a:pPr>
                        <a:lnSpc>
                          <a:spcPct val="107000"/>
                        </a:lnSpc>
                        <a:spcAft>
                          <a:spcPts val="0"/>
                        </a:spcAft>
                      </a:pPr>
                      <a:r>
                        <a:rPr lang="en-AU" sz="1100" dirty="0">
                          <a:effectLst/>
                        </a:rPr>
                        <a:t> All players &amp;</a:t>
                      </a:r>
                      <a:r>
                        <a:rPr lang="en-AU" sz="1100" baseline="0" dirty="0">
                          <a:effectLst/>
                        </a:rPr>
                        <a:t> </a:t>
                      </a:r>
                      <a:r>
                        <a:rPr lang="en-AU" sz="1100" dirty="0">
                          <a:effectLst/>
                        </a:rPr>
                        <a:t>parents</a:t>
                      </a:r>
                      <a:endParaRPr lang="en-AU" sz="1100" dirty="0">
                        <a:effectLst/>
                        <a:latin typeface="Calibri"/>
                        <a:ea typeface="Calibri"/>
                        <a:cs typeface="Times New Roman"/>
                      </a:endParaRPr>
                    </a:p>
                  </a:txBody>
                  <a:tcPr marL="55614" marR="55614"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06576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rgbClr val="2F2B20"/>
      </a:dk1>
      <a:lt1>
        <a:srgbClr val="FFFFFF"/>
      </a:lt1>
      <a:dk2>
        <a:srgbClr val="070056"/>
      </a:dk2>
      <a:lt2>
        <a:srgbClr val="FFFFFF"/>
      </a:lt2>
      <a:accent1>
        <a:srgbClr val="00823B"/>
      </a:accent1>
      <a:accent2>
        <a:srgbClr val="9CBEBD"/>
      </a:accent2>
      <a:accent3>
        <a:srgbClr val="D2CB6C"/>
      </a:accent3>
      <a:accent4>
        <a:srgbClr val="95A39D"/>
      </a:accent4>
      <a:accent5>
        <a:srgbClr val="C89F5D"/>
      </a:accent5>
      <a:accent6>
        <a:srgbClr val="005828"/>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1455</TotalTime>
  <Words>3720</Words>
  <Application>Microsoft Office PowerPoint</Application>
  <PresentationFormat>On-screen Show (4:3)</PresentationFormat>
  <Paragraphs>364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Football League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AFL User</dc:creator>
  <cp:lastModifiedBy>Kevin McMahon</cp:lastModifiedBy>
  <cp:revision>119</cp:revision>
  <cp:lastPrinted>2018-07-27T07:30:28Z</cp:lastPrinted>
  <dcterms:created xsi:type="dcterms:W3CDTF">2016-03-08T05:19:23Z</dcterms:created>
  <dcterms:modified xsi:type="dcterms:W3CDTF">2021-10-04T04:05:22Z</dcterms:modified>
</cp:coreProperties>
</file>